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72" r:id="rId13"/>
    <p:sldId id="278" r:id="rId14"/>
    <p:sldId id="267" r:id="rId15"/>
    <p:sldId id="270" r:id="rId16"/>
    <p:sldId id="273" r:id="rId17"/>
    <p:sldId id="268" r:id="rId18"/>
    <p:sldId id="269" r:id="rId19"/>
    <p:sldId id="279" r:id="rId20"/>
    <p:sldId id="271" r:id="rId21"/>
    <p:sldId id="274" r:id="rId22"/>
    <p:sldId id="281" r:id="rId23"/>
    <p:sldId id="275" r:id="rId24"/>
    <p:sldId id="276" r:id="rId25"/>
    <p:sldId id="280" r:id="rId26"/>
    <p:sldId id="277" r:id="rId27"/>
    <p:sldId id="282" r:id="rId28"/>
    <p:sldId id="283" r:id="rId29"/>
    <p:sldId id="284" r:id="rId30"/>
    <p:sldId id="285" r:id="rId31"/>
    <p:sldId id="295" r:id="rId32"/>
    <p:sldId id="286" r:id="rId33"/>
    <p:sldId id="287" r:id="rId34"/>
    <p:sldId id="288" r:id="rId35"/>
    <p:sldId id="289" r:id="rId36"/>
    <p:sldId id="291" r:id="rId37"/>
    <p:sldId id="290" r:id="rId38"/>
    <p:sldId id="292" r:id="rId39"/>
    <p:sldId id="293" r:id="rId40"/>
    <p:sldId id="294" r:id="rId4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1" autoAdjust="0"/>
    <p:restoredTop sz="94660"/>
  </p:normalViewPr>
  <p:slideViewPr>
    <p:cSldViewPr>
      <p:cViewPr>
        <p:scale>
          <a:sx n="73" d="100"/>
          <a:sy n="73" d="100"/>
        </p:scale>
        <p:origin x="-438" y="-264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AAAE6-D50F-4320-9A8A-D8DC7190228C}" type="datetimeFigureOut">
              <a:rPr kumimoji="1" lang="ja-JP" altLang="en-US" smtClean="0"/>
              <a:pPr/>
              <a:t>2014/2/16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DD751-3998-4328-B65F-B989C2F6E04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666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D751-3998-4328-B65F-B989C2F6E042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D751-3998-4328-B65F-B989C2F6E042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D751-3998-4328-B65F-B989C2F6E042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665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D751-3998-4328-B65F-B989C2F6E042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D751-3998-4328-B65F-B989C2F6E042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F0AA-7455-4B6C-80FA-64DA385A05FC}" type="datetimeFigureOut">
              <a:rPr kumimoji="1" lang="ja-JP" altLang="en-US" smtClean="0"/>
              <a:pPr/>
              <a:t>2014/2/16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7C59B-C05B-4CAB-A3E4-BB58E54759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F0AA-7455-4B6C-80FA-64DA385A05FC}" type="datetimeFigureOut">
              <a:rPr kumimoji="1" lang="ja-JP" altLang="en-US" smtClean="0"/>
              <a:pPr/>
              <a:t>2014/2/16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7C59B-C05B-4CAB-A3E4-BB58E54759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F0AA-7455-4B6C-80FA-64DA385A05FC}" type="datetimeFigureOut">
              <a:rPr kumimoji="1" lang="ja-JP" altLang="en-US" smtClean="0"/>
              <a:pPr/>
              <a:t>2014/2/16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7C59B-C05B-4CAB-A3E4-BB58E54759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F0AA-7455-4B6C-80FA-64DA385A05FC}" type="datetimeFigureOut">
              <a:rPr kumimoji="1" lang="ja-JP" altLang="en-US" smtClean="0"/>
              <a:pPr/>
              <a:t>2014/2/16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7C59B-C05B-4CAB-A3E4-BB58E54759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F0AA-7455-4B6C-80FA-64DA385A05FC}" type="datetimeFigureOut">
              <a:rPr kumimoji="1" lang="ja-JP" altLang="en-US" smtClean="0"/>
              <a:pPr/>
              <a:t>2014/2/16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7C59B-C05B-4CAB-A3E4-BB58E54759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F0AA-7455-4B6C-80FA-64DA385A05FC}" type="datetimeFigureOut">
              <a:rPr kumimoji="1" lang="ja-JP" altLang="en-US" smtClean="0"/>
              <a:pPr/>
              <a:t>2014/2/16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7C59B-C05B-4CAB-A3E4-BB58E54759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F0AA-7455-4B6C-80FA-64DA385A05FC}" type="datetimeFigureOut">
              <a:rPr kumimoji="1" lang="ja-JP" altLang="en-US" smtClean="0"/>
              <a:pPr/>
              <a:t>2014/2/16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7C59B-C05B-4CAB-A3E4-BB58E54759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F0AA-7455-4B6C-80FA-64DA385A05FC}" type="datetimeFigureOut">
              <a:rPr kumimoji="1" lang="ja-JP" altLang="en-US" smtClean="0"/>
              <a:pPr/>
              <a:t>2014/2/16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7C59B-C05B-4CAB-A3E4-BB58E54759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F0AA-7455-4B6C-80FA-64DA385A05FC}" type="datetimeFigureOut">
              <a:rPr kumimoji="1" lang="ja-JP" altLang="en-US" smtClean="0"/>
              <a:pPr/>
              <a:t>2014/2/16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7C59B-C05B-4CAB-A3E4-BB58E54759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F0AA-7455-4B6C-80FA-64DA385A05FC}" type="datetimeFigureOut">
              <a:rPr kumimoji="1" lang="ja-JP" altLang="en-US" smtClean="0"/>
              <a:pPr/>
              <a:t>2014/2/16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7C59B-C05B-4CAB-A3E4-BB58E54759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F0AA-7455-4B6C-80FA-64DA385A05FC}" type="datetimeFigureOut">
              <a:rPr kumimoji="1" lang="ja-JP" altLang="en-US" smtClean="0"/>
              <a:pPr/>
              <a:t>2014/2/16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7C59B-C05B-4CAB-A3E4-BB58E54759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6F0AA-7455-4B6C-80FA-64DA385A05FC}" type="datetimeFigureOut">
              <a:rPr kumimoji="1" lang="ja-JP" altLang="en-US" smtClean="0"/>
              <a:pPr/>
              <a:t>2014/2/16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7C59B-C05B-4CAB-A3E4-BB58E54759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イスラムの国・サウディアラビアの印象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03648" y="2852936"/>
            <a:ext cx="6400800" cy="2880320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訪問都市</a:t>
            </a:r>
            <a:endParaRPr kumimoji="1" lang="en-US" altLang="ja-JP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ドバイ・シャルジャ</a:t>
            </a:r>
            <a:endParaRPr lang="en-US" altLang="ja-JP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kumimoji="1"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リヤド・ジェッダ・ヤンブー</a:t>
            </a:r>
            <a:endParaRPr kumimoji="1" lang="en-US" altLang="ja-JP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クウェイト</a:t>
            </a:r>
            <a:endParaRPr lang="en-US" altLang="ja-JP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バーレーン</a:t>
            </a:r>
            <a:endParaRPr kumimoji="1" lang="en-US" altLang="ja-JP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383299" y="332656"/>
            <a:ext cx="2353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の印象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5576" y="1887215"/>
            <a:ext cx="7132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+mn-ea"/>
              </a:rPr>
              <a:t>Riyadh</a:t>
            </a:r>
            <a:r>
              <a:rPr kumimoji="1" lang="ja-JP" altLang="en-US" sz="2400" b="1" dirty="0" smtClean="0">
                <a:latin typeface="+mn-ea"/>
              </a:rPr>
              <a:t>国際空港：　夜遅く到着入国審査、荷物検査</a:t>
            </a:r>
            <a:endParaRPr kumimoji="1" lang="en-US" altLang="ja-JP" sz="2400" b="1" dirty="0" smtClean="0">
              <a:latin typeface="+mn-ea"/>
            </a:endParaRPr>
          </a:p>
          <a:p>
            <a:r>
              <a:rPr lang="ja-JP" altLang="en-US" sz="2400" b="1" dirty="0" smtClean="0">
                <a:latin typeface="+mn-ea"/>
              </a:rPr>
              <a:t>　　　　　　　　　　　　一般外国人は最後</a:t>
            </a:r>
            <a:endParaRPr lang="en-US" altLang="ja-JP" sz="2400" b="1" dirty="0" smtClean="0">
              <a:latin typeface="+mn-ea"/>
            </a:endParaRPr>
          </a:p>
          <a:p>
            <a:r>
              <a:rPr lang="ja-JP" altLang="en-US" sz="2400" b="1" dirty="0" smtClean="0">
                <a:latin typeface="+mn-ea"/>
              </a:rPr>
              <a:t>　　　　　　　　　　　　礼拝の時間が迫ると検査は簡単に</a:t>
            </a:r>
            <a:endParaRPr kumimoji="1" lang="ja-JP" altLang="en-US" sz="2400" b="1" dirty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980728"/>
            <a:ext cx="7435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+mn-ea"/>
              </a:rPr>
              <a:t>Dubai</a:t>
            </a:r>
            <a:r>
              <a:rPr kumimoji="1" lang="ja-JP" altLang="en-US" sz="2400" b="1" dirty="0" smtClean="0">
                <a:latin typeface="+mn-ea"/>
              </a:rPr>
              <a:t>→</a:t>
            </a:r>
            <a:r>
              <a:rPr kumimoji="1" lang="en-US" altLang="ja-JP" sz="2400" b="1" dirty="0" smtClean="0">
                <a:latin typeface="+mn-ea"/>
              </a:rPr>
              <a:t>Riyadh</a:t>
            </a:r>
            <a:r>
              <a:rPr kumimoji="1" lang="ja-JP" altLang="en-US" sz="2400" b="1" dirty="0" smtClean="0">
                <a:latin typeface="+mn-ea"/>
              </a:rPr>
              <a:t>：　デーツとアラビアン・コーヒーのもてなし</a:t>
            </a:r>
            <a:endParaRPr kumimoji="1" lang="en-US" altLang="ja-JP" sz="2400" b="1" dirty="0" smtClean="0">
              <a:latin typeface="+mn-ea"/>
            </a:endParaRPr>
          </a:p>
          <a:p>
            <a:r>
              <a:rPr kumimoji="1" lang="ja-JP" altLang="en-US" sz="2400" b="1" dirty="0" smtClean="0">
                <a:latin typeface="+mn-ea"/>
              </a:rPr>
              <a:t>　　　　　　　　　　　機内に</a:t>
            </a:r>
            <a:r>
              <a:rPr kumimoji="1" lang="en-US" altLang="ja-JP" sz="2400" b="1" dirty="0" smtClean="0">
                <a:latin typeface="+mn-ea"/>
              </a:rPr>
              <a:t>Mecca</a:t>
            </a:r>
            <a:r>
              <a:rPr kumimoji="1" lang="ja-JP" altLang="en-US" sz="2400" b="1" dirty="0" smtClean="0">
                <a:latin typeface="+mn-ea"/>
              </a:rPr>
              <a:t>の方角を表示</a:t>
            </a:r>
            <a:endParaRPr kumimoji="1" lang="ja-JP" altLang="en-US" sz="2400" b="1" dirty="0">
              <a:latin typeface="+mn-ea"/>
            </a:endParaRPr>
          </a:p>
        </p:txBody>
      </p:sp>
      <p:pic>
        <p:nvPicPr>
          <p:cNvPr id="2050" name="Picture 2" descr="C:\Documents and Settings\YF\My Documents\J 散文集\写真\リヤド空港　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825" y="3429000"/>
            <a:ext cx="4175167" cy="2808312"/>
          </a:xfrm>
          <a:prstGeom prst="rect">
            <a:avLst/>
          </a:prstGeom>
          <a:noFill/>
        </p:spPr>
      </p:pic>
      <p:pic>
        <p:nvPicPr>
          <p:cNvPr id="2051" name="Picture 3" descr="C:\Documents and Settings\YF\My Documents\J 散文集\写真\リヤド空港　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175167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383299" y="476672"/>
            <a:ext cx="2353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の印象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37868" y="3736196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smtClean="0">
                <a:latin typeface="+mn-ea"/>
              </a:rPr>
              <a:t>空港→</a:t>
            </a:r>
            <a:r>
              <a:rPr lang="en-US" altLang="ja-JP" sz="1600" b="1" dirty="0" smtClean="0">
                <a:latin typeface="+mn-ea"/>
              </a:rPr>
              <a:t> Riyadh </a:t>
            </a:r>
            <a:r>
              <a:rPr lang="ja-JP" altLang="en-US" sz="1600" b="1" dirty="0" smtClean="0">
                <a:latin typeface="+mn-ea"/>
              </a:rPr>
              <a:t>市内へ</a:t>
            </a:r>
            <a:endParaRPr lang="en-US" altLang="ja-JP" sz="1600" b="1" dirty="0" smtClean="0">
              <a:latin typeface="+mn-ea"/>
            </a:endParaRPr>
          </a:p>
        </p:txBody>
      </p:sp>
      <p:pic>
        <p:nvPicPr>
          <p:cNvPr id="3074" name="Picture 2" descr="C:\Documents and Settings\YF\My Documents\J 散文集\写真\Riyadh 道路103.jpg"/>
          <p:cNvPicPr>
            <a:picLocks noChangeAspect="1" noChangeArrowheads="1"/>
          </p:cNvPicPr>
          <p:nvPr/>
        </p:nvPicPr>
        <p:blipFill>
          <a:blip r:embed="rId2" cstate="print"/>
          <a:srcRect l="-309" r="540"/>
          <a:stretch>
            <a:fillRect/>
          </a:stretch>
        </p:blipFill>
        <p:spPr bwMode="auto">
          <a:xfrm>
            <a:off x="539552" y="1094822"/>
            <a:ext cx="3923928" cy="2674896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5666127" y="3736196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 smtClean="0">
                <a:latin typeface="+mn-ea"/>
              </a:rPr>
              <a:t>Riyadh </a:t>
            </a:r>
            <a:r>
              <a:rPr lang="ja-JP" altLang="en-US" sz="1600" b="1" dirty="0" smtClean="0">
                <a:latin typeface="+mn-ea"/>
              </a:rPr>
              <a:t>市内→空港</a:t>
            </a:r>
            <a:r>
              <a:rPr lang="en-US" altLang="ja-JP" sz="1600" b="1" dirty="0" smtClean="0">
                <a:latin typeface="+mn-ea"/>
              </a:rPr>
              <a:t> </a:t>
            </a:r>
            <a:r>
              <a:rPr lang="ja-JP" altLang="en-US" sz="1600" b="1" dirty="0" smtClean="0">
                <a:latin typeface="+mn-ea"/>
              </a:rPr>
              <a:t>へ</a:t>
            </a:r>
            <a:endParaRPr lang="en-US" altLang="ja-JP" sz="1600" b="1" dirty="0" smtClean="0">
              <a:latin typeface="+mn-ea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5076056" y="4149080"/>
            <a:ext cx="3168352" cy="2369884"/>
            <a:chOff x="5508104" y="1340768"/>
            <a:chExt cx="2888074" cy="2160240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8104" y="1340768"/>
              <a:ext cx="2888074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直線コネクタ 11"/>
            <p:cNvCxnSpPr/>
            <p:nvPr/>
          </p:nvCxnSpPr>
          <p:spPr>
            <a:xfrm>
              <a:off x="6444208" y="2915418"/>
              <a:ext cx="72008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グループ化 20"/>
          <p:cNvGrpSpPr/>
          <p:nvPr/>
        </p:nvGrpSpPr>
        <p:grpSpPr>
          <a:xfrm>
            <a:off x="561586" y="4149080"/>
            <a:ext cx="4087627" cy="2376264"/>
            <a:chOff x="683568" y="4149080"/>
            <a:chExt cx="4087627" cy="2376264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4149080"/>
              <a:ext cx="4087627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角丸四角形 14"/>
            <p:cNvSpPr/>
            <p:nvPr/>
          </p:nvSpPr>
          <p:spPr>
            <a:xfrm>
              <a:off x="971600" y="5589240"/>
              <a:ext cx="504056" cy="432048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2339752" y="4941168"/>
              <a:ext cx="72008" cy="72008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角丸四角形 16"/>
            <p:cNvSpPr/>
            <p:nvPr/>
          </p:nvSpPr>
          <p:spPr>
            <a:xfrm>
              <a:off x="2221927" y="5010795"/>
              <a:ext cx="72008" cy="72008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4355976" y="5013176"/>
              <a:ext cx="144016" cy="144016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角丸四角形 19"/>
            <p:cNvSpPr/>
            <p:nvPr/>
          </p:nvSpPr>
          <p:spPr>
            <a:xfrm>
              <a:off x="1835696" y="6453336"/>
              <a:ext cx="72008" cy="72008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26" name="Picture 2" descr="C:\Documents and Settings\YF\My Documents\My Pictures\2014-02-12_8 Riaddh for air po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124744"/>
            <a:ext cx="3919464" cy="26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843808" y="260648"/>
            <a:ext cx="3435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の定宿ホテル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96136" y="1988840"/>
            <a:ext cx="2638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デーツとアラビアン・コーヒー</a:t>
            </a:r>
            <a:endParaRPr kumimoji="1" lang="en-US" altLang="ja-JP" sz="1600" b="1" dirty="0" smtClean="0">
              <a:latin typeface="+mn-ea"/>
            </a:endParaRPr>
          </a:p>
        </p:txBody>
      </p:sp>
      <p:pic>
        <p:nvPicPr>
          <p:cNvPr id="6" name="Picture 3" descr="C:\Documents and Settings\YF\My Documents\J 散文集\写真\アラビアンコーヒ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980728"/>
            <a:ext cx="1341857" cy="1006393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6084168" y="5538718"/>
            <a:ext cx="1749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部屋にはフルーツ</a:t>
            </a:r>
            <a:endParaRPr kumimoji="1" lang="en-US" altLang="ja-JP" sz="1600" b="1" dirty="0" smtClean="0">
              <a:latin typeface="+mn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1560" y="764704"/>
            <a:ext cx="3897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latin typeface="+mn-ea"/>
              </a:rPr>
              <a:t>・</a:t>
            </a:r>
            <a:r>
              <a:rPr kumimoji="1" lang="ja-JP" altLang="en-US" sz="2400" b="1" dirty="0" smtClean="0">
                <a:latin typeface="+mn-ea"/>
              </a:rPr>
              <a:t>空港→</a:t>
            </a:r>
            <a:r>
              <a:rPr kumimoji="1" lang="en-US" altLang="ja-JP" sz="2400" b="1" dirty="0" smtClean="0">
                <a:latin typeface="+mn-ea"/>
              </a:rPr>
              <a:t>Riyadh</a:t>
            </a:r>
            <a:r>
              <a:rPr kumimoji="1" lang="ja-JP" altLang="en-US" sz="2400" b="1" dirty="0" smtClean="0">
                <a:latin typeface="+mn-ea"/>
              </a:rPr>
              <a:t>市内：約</a:t>
            </a:r>
            <a:r>
              <a:rPr kumimoji="1" lang="en-US" altLang="ja-JP" sz="2400" b="1" dirty="0" smtClean="0">
                <a:latin typeface="+mn-ea"/>
              </a:rPr>
              <a:t>30km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440552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611560" y="1196752"/>
            <a:ext cx="3842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latin typeface="+mn-ea"/>
              </a:rPr>
              <a:t>・ホテル：</a:t>
            </a:r>
            <a:r>
              <a:rPr kumimoji="1" lang="en-US" altLang="ja-JP" sz="2400" b="1" dirty="0" smtClean="0">
                <a:latin typeface="+mn-ea"/>
              </a:rPr>
              <a:t>Al </a:t>
            </a:r>
            <a:r>
              <a:rPr kumimoji="1" lang="en-US" altLang="ja-JP" sz="2400" b="1" dirty="0" err="1" smtClean="0">
                <a:latin typeface="+mn-ea"/>
              </a:rPr>
              <a:t>Khozama</a:t>
            </a:r>
            <a:r>
              <a:rPr kumimoji="1" lang="en-US" altLang="ja-JP" sz="2400" b="1" dirty="0" smtClean="0">
                <a:latin typeface="+mn-ea"/>
              </a:rPr>
              <a:t> Riyadh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87740" y="1586409"/>
            <a:ext cx="3384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+mn-ea"/>
              </a:rPr>
              <a:t>PEC</a:t>
            </a:r>
            <a:r>
              <a:rPr kumimoji="1" lang="ja-JP" altLang="en-US" sz="2400" b="1" dirty="0" smtClean="0">
                <a:latin typeface="+mn-ea"/>
              </a:rPr>
              <a:t>中東事務所まで</a:t>
            </a:r>
            <a:r>
              <a:rPr kumimoji="1" lang="en-US" altLang="ja-JP" sz="2400" b="1" dirty="0" smtClean="0">
                <a:latin typeface="+mn-ea"/>
              </a:rPr>
              <a:t>1km</a:t>
            </a:r>
          </a:p>
          <a:p>
            <a:r>
              <a:rPr lang="ja-JP" altLang="en-US" sz="2400" b="1" dirty="0" smtClean="0">
                <a:latin typeface="+mn-ea"/>
              </a:rPr>
              <a:t>　　（</a:t>
            </a:r>
            <a:r>
              <a:rPr lang="en-US" altLang="ja-JP" sz="2400" b="1" dirty="0" smtClean="0">
                <a:latin typeface="+mn-ea"/>
              </a:rPr>
              <a:t>SWCC</a:t>
            </a:r>
            <a:r>
              <a:rPr lang="ja-JP" altLang="en-US" sz="2400" b="1" dirty="0" smtClean="0">
                <a:latin typeface="+mn-ea"/>
              </a:rPr>
              <a:t>の向かい側）</a:t>
            </a:r>
            <a:endParaRPr kumimoji="1" lang="en-US" altLang="ja-JP" sz="2400" b="1" dirty="0" smtClean="0">
              <a:latin typeface="+mn-ea"/>
            </a:endParaRPr>
          </a:p>
          <a:p>
            <a:r>
              <a:rPr lang="en-US" altLang="ja-JP" sz="2400" b="1" dirty="0" smtClean="0">
                <a:latin typeface="+mn-ea"/>
              </a:rPr>
              <a:t>KACST</a:t>
            </a:r>
            <a:r>
              <a:rPr lang="ja-JP" altLang="en-US" sz="2400" b="1" dirty="0" smtClean="0">
                <a:latin typeface="+mn-ea"/>
              </a:rPr>
              <a:t>まで</a:t>
            </a:r>
            <a:r>
              <a:rPr lang="en-US" altLang="ja-JP" sz="2400" b="1" dirty="0" smtClean="0">
                <a:latin typeface="+mn-ea"/>
              </a:rPr>
              <a:t>7-8Km</a:t>
            </a:r>
            <a:endParaRPr kumimoji="1" lang="en-US" altLang="ja-JP" sz="2400" b="1" dirty="0" smtClean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3528" y="5909210"/>
            <a:ext cx="8422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>
                <a:solidFill>
                  <a:schemeClr val="accent5">
                    <a:lumMod val="75000"/>
                  </a:schemeClr>
                </a:solidFill>
              </a:rPr>
              <a:t>朝、ホテルの隣りのモスクから響き渡るアザーンで目が覚める、清々しい感じ</a:t>
            </a:r>
            <a:endParaRPr kumimoji="1" lang="en-US" altLang="ja-JP" sz="20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55776" y="6372036"/>
            <a:ext cx="40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+mn-ea"/>
              </a:rPr>
              <a:t>SWCC</a:t>
            </a:r>
            <a:r>
              <a:rPr lang="ja-JP" altLang="en-US" b="1" dirty="0" smtClean="0">
                <a:latin typeface="+mn-ea"/>
              </a:rPr>
              <a:t>：　</a:t>
            </a:r>
            <a:r>
              <a:rPr lang="en-US" altLang="ja-JP" b="1" dirty="0" smtClean="0">
                <a:latin typeface="+mn-ea"/>
              </a:rPr>
              <a:t>Sea</a:t>
            </a:r>
            <a:r>
              <a:rPr lang="ja-JP" altLang="en-US" b="1" dirty="0" smtClean="0">
                <a:latin typeface="+mn-ea"/>
              </a:rPr>
              <a:t>　</a:t>
            </a:r>
            <a:r>
              <a:rPr lang="en-US" altLang="ja-JP" b="1" dirty="0" smtClean="0">
                <a:latin typeface="+mn-ea"/>
              </a:rPr>
              <a:t>Water</a:t>
            </a:r>
            <a:r>
              <a:rPr lang="ja-JP" altLang="en-US" b="1" dirty="0" smtClean="0">
                <a:latin typeface="+mn-ea"/>
              </a:rPr>
              <a:t>　</a:t>
            </a:r>
            <a:r>
              <a:rPr lang="en-US" altLang="ja-JP" b="1" dirty="0" smtClean="0">
                <a:latin typeface="+mn-ea"/>
              </a:rPr>
              <a:t>Conversion</a:t>
            </a:r>
            <a:r>
              <a:rPr lang="ja-JP" altLang="en-US" b="1" dirty="0" smtClean="0">
                <a:latin typeface="+mn-ea"/>
              </a:rPr>
              <a:t>　</a:t>
            </a:r>
            <a:r>
              <a:rPr lang="en-US" altLang="ja-JP" b="1" dirty="0" smtClean="0">
                <a:latin typeface="+mn-ea"/>
              </a:rPr>
              <a:t>Corp.</a:t>
            </a:r>
            <a:endParaRPr kumimoji="1" lang="ja-JP" altLang="en-US" dirty="0"/>
          </a:p>
        </p:txBody>
      </p:sp>
      <p:pic>
        <p:nvPicPr>
          <p:cNvPr id="2050" name="Picture 2" descr="C:\Documents and Settings\YF\My Documents\My Pictures\2014-02-12_14 AlKhozama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780928"/>
            <a:ext cx="3843387" cy="2745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399060" y="260648"/>
            <a:ext cx="4334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PEC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中東事務所からの景観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49429" y="3645024"/>
            <a:ext cx="3122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高速道路、右手角のビルが</a:t>
            </a:r>
            <a:r>
              <a:rPr kumimoji="1" lang="en-US" altLang="ja-JP" sz="1600" b="1" dirty="0" smtClean="0">
                <a:latin typeface="+mn-ea"/>
              </a:rPr>
              <a:t>SWCC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99592" y="3645024"/>
            <a:ext cx="3025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この高速道路前方に大使館地区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61492" y="5013176"/>
            <a:ext cx="6784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　理由１：当地の役人は、午前中</a:t>
            </a:r>
            <a:r>
              <a:rPr lang="en-US" altLang="ja-JP" sz="1600" b="1" dirty="0" smtClean="0">
                <a:latin typeface="+mn-ea"/>
              </a:rPr>
              <a:t>2</a:t>
            </a:r>
            <a:r>
              <a:rPr lang="ja-JP" altLang="en-US" sz="1600" b="1" dirty="0" smtClean="0">
                <a:latin typeface="+mn-ea"/>
              </a:rPr>
              <a:t>時間くらい働くと、午後は帰ってしまう。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理由２：電話の料金は後払いのため、イスラムでない人には金を貸せない。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51159" y="4005064"/>
            <a:ext cx="278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+mn-ea"/>
              </a:rPr>
              <a:t>PEC</a:t>
            </a:r>
            <a:r>
              <a:rPr kumimoji="1" lang="ja-JP" altLang="en-US" b="1" dirty="0" smtClean="0">
                <a:latin typeface="+mn-ea"/>
              </a:rPr>
              <a:t>中東事務所長の話　１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83628" y="4365104"/>
            <a:ext cx="6612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事務所開設の手続きを全て人の手を借りずに行ったが、</a:t>
            </a:r>
            <a:r>
              <a:rPr lang="en-US" altLang="ja-JP" sz="1600" b="1" dirty="0" smtClean="0">
                <a:latin typeface="+mn-ea"/>
              </a:rPr>
              <a:t>2</a:t>
            </a:r>
            <a:r>
              <a:rPr lang="ja-JP" altLang="en-US" sz="1600" b="1" dirty="0" smtClean="0">
                <a:latin typeface="+mn-ea"/>
              </a:rPr>
              <a:t>年かかり、唯一、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電話の契約だけはサウディの友人に頼んだ。</a:t>
            </a:r>
            <a:endParaRPr lang="en-US" altLang="ja-JP" sz="1600" b="1" dirty="0" smtClean="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8639" y="5589240"/>
            <a:ext cx="278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+mn-ea"/>
              </a:rPr>
              <a:t>PEC</a:t>
            </a:r>
            <a:r>
              <a:rPr kumimoji="1" lang="ja-JP" altLang="en-US" b="1" dirty="0" smtClean="0">
                <a:latin typeface="+mn-ea"/>
              </a:rPr>
              <a:t>中東事務所長の話　２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71051" y="5949280"/>
            <a:ext cx="6490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　事務所の使用車、ベンツの最上級車（安全のため、</a:t>
            </a:r>
            <a:r>
              <a:rPr lang="en-US" altLang="ja-JP" sz="1600" b="1" dirty="0" smtClean="0">
                <a:latin typeface="+mn-ea"/>
              </a:rPr>
              <a:t>PEC</a:t>
            </a:r>
            <a:r>
              <a:rPr lang="ja-JP" altLang="en-US" sz="1600" b="1" dirty="0" smtClean="0">
                <a:latin typeface="+mn-ea"/>
              </a:rPr>
              <a:t>からクレーム）。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ムスリム以外は運転しないこと（事故が起きた場合のため）。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1026" name="Picture 2" descr="C:\Documents and Settings\YF\My Documents\My Pictures\2014-02-13_18 Riyadh PEC事務所前道路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02" y="908720"/>
            <a:ext cx="4099992" cy="2733328"/>
          </a:xfrm>
          <a:prstGeom prst="rect">
            <a:avLst/>
          </a:prstGeom>
          <a:noFill/>
        </p:spPr>
      </p:pic>
      <p:pic>
        <p:nvPicPr>
          <p:cNvPr id="1027" name="Picture 3" descr="C:\Documents and Settings\YF\My Documents\My Pictures\2014-02-13_17　Riadh SWCC 横道路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908721"/>
            <a:ext cx="4104455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843808" y="332656"/>
            <a:ext cx="3435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のホテル周辺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89039" y="6424022"/>
            <a:ext cx="1798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Riyadh</a:t>
            </a:r>
            <a:r>
              <a:rPr kumimoji="1" lang="ja-JP" altLang="en-US" sz="1600" b="1" dirty="0" smtClean="0">
                <a:latin typeface="+mn-ea"/>
              </a:rPr>
              <a:t>の高速道路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42880" y="6420614"/>
            <a:ext cx="2422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ホテル隣り焼失</a:t>
            </a:r>
            <a:r>
              <a:rPr lang="en-US" altLang="ja-JP" sz="1600" b="1" dirty="0" smtClean="0">
                <a:latin typeface="+mn-ea"/>
              </a:rPr>
              <a:t>SC</a:t>
            </a:r>
            <a:r>
              <a:rPr lang="ja-JP" altLang="en-US" sz="1600" b="1" dirty="0" smtClean="0">
                <a:latin typeface="+mn-ea"/>
              </a:rPr>
              <a:t>の再建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15616" y="3407792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ホテルの前の通り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98964" y="3378478"/>
            <a:ext cx="175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隣りのビルへの道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76256" y="3403600"/>
            <a:ext cx="1766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ホテル横のプール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1026" name="Picture 2" descr="C:\Documents and Settings\YF\My Documents\My Pictures\2014-02-12_28 Ajkhozama 前の道路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38" y="980728"/>
            <a:ext cx="3442349" cy="2459024"/>
          </a:xfrm>
          <a:prstGeom prst="rect">
            <a:avLst/>
          </a:prstGeom>
          <a:noFill/>
        </p:spPr>
      </p:pic>
      <p:pic>
        <p:nvPicPr>
          <p:cNvPr id="1027" name="Picture 3" descr="C:\Documents and Settings\YF\My Documents\My Pictures\2014-02-12_12 AjKhozama 1.jpg"/>
          <p:cNvPicPr>
            <a:picLocks noChangeAspect="1" noChangeArrowheads="1"/>
          </p:cNvPicPr>
          <p:nvPr/>
        </p:nvPicPr>
        <p:blipFill>
          <a:blip r:embed="rId3" cstate="print"/>
          <a:srcRect l="1960" r="17647"/>
          <a:stretch>
            <a:fillRect/>
          </a:stretch>
        </p:blipFill>
        <p:spPr bwMode="auto">
          <a:xfrm>
            <a:off x="3779912" y="980729"/>
            <a:ext cx="2952328" cy="2448272"/>
          </a:xfrm>
          <a:prstGeom prst="rect">
            <a:avLst/>
          </a:prstGeom>
          <a:noFill/>
        </p:spPr>
      </p:pic>
      <p:pic>
        <p:nvPicPr>
          <p:cNvPr id="1028" name="Picture 4" descr="C:\Documents and Settings\YF\My Documents\My Pictures\2014-02-13_52　Alkhozama　プールと子供.jpg"/>
          <p:cNvPicPr>
            <a:picLocks noChangeAspect="1" noChangeArrowheads="1"/>
          </p:cNvPicPr>
          <p:nvPr/>
        </p:nvPicPr>
        <p:blipFill>
          <a:blip r:embed="rId4" cstate="print"/>
          <a:srcRect l="20804" t="3464" r="12713" b="11122"/>
          <a:stretch>
            <a:fillRect/>
          </a:stretch>
        </p:blipFill>
        <p:spPr bwMode="auto">
          <a:xfrm rot="5400000">
            <a:off x="6629332" y="1155643"/>
            <a:ext cx="2438063" cy="2088232"/>
          </a:xfrm>
          <a:prstGeom prst="rect">
            <a:avLst/>
          </a:prstGeom>
          <a:noFill/>
        </p:spPr>
      </p:pic>
      <p:pic>
        <p:nvPicPr>
          <p:cNvPr id="1029" name="Picture 5" descr="C:\Documents and Settings\YF\My Documents\My Pictures\2014-02-13_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789039"/>
            <a:ext cx="4032448" cy="2688299"/>
          </a:xfrm>
          <a:prstGeom prst="rect">
            <a:avLst/>
          </a:prstGeom>
          <a:noFill/>
        </p:spPr>
      </p:pic>
      <p:pic>
        <p:nvPicPr>
          <p:cNvPr id="1030" name="Picture 6" descr="C:\Documents and Settings\YF\My Documents\My Pictures\2014-02-12_27　Alkhzama 隣り建設現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7" y="3789040"/>
            <a:ext cx="3996445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208832" y="260648"/>
            <a:ext cx="7056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r>
              <a:rPr lang="ja-JP" altLang="en-US" sz="2800" b="1" dirty="0" err="1" smtClean="0">
                <a:latin typeface="ＭＳ ゴシック" pitchFamily="49" charset="-128"/>
                <a:ea typeface="ＭＳ ゴシック" pitchFamily="49" charset="-128"/>
              </a:rPr>
              <a:t>、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ホテル近くの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Shopping Center(1)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25012" y="3424360"/>
            <a:ext cx="2670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Riyadh</a:t>
            </a:r>
            <a:r>
              <a:rPr kumimoji="1" lang="ja-JP" altLang="en-US" sz="1600" b="1" dirty="0" smtClean="0">
                <a:latin typeface="+mn-ea"/>
              </a:rPr>
              <a:t>の高速道路沿いの</a:t>
            </a:r>
            <a:r>
              <a:rPr kumimoji="1" lang="en-US" altLang="ja-JP" sz="1600" b="1" dirty="0" smtClean="0">
                <a:latin typeface="+mn-ea"/>
              </a:rPr>
              <a:t>SC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47664" y="6376688"/>
            <a:ext cx="208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SC</a:t>
            </a:r>
            <a:r>
              <a:rPr kumimoji="1" lang="ja-JP" altLang="en-US" sz="1600" b="1" dirty="0" smtClean="0">
                <a:latin typeface="+mn-ea"/>
              </a:rPr>
              <a:t>の店員は全て男性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693886" y="3437423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水タバコの道具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996726" y="6389751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ドネルケバブ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2051" name="Picture 3" descr="C:\Documents and Settings\YF\My Documents\My Pictures\FSCN\2014-02-12_26　Riyadh 夜の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3919465" cy="2612976"/>
          </a:xfrm>
          <a:prstGeom prst="rect">
            <a:avLst/>
          </a:prstGeom>
          <a:noFill/>
        </p:spPr>
      </p:pic>
      <p:pic>
        <p:nvPicPr>
          <p:cNvPr id="2052" name="Picture 4" descr="C:\Documents and Settings\YF\My Documents\My Pictures\2014-02-13_17　水タバ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3888432" cy="2592288"/>
          </a:xfrm>
          <a:prstGeom prst="rect">
            <a:avLst/>
          </a:prstGeom>
          <a:noFill/>
        </p:spPr>
      </p:pic>
      <p:pic>
        <p:nvPicPr>
          <p:cNvPr id="2053" name="Picture 5" descr="C:\Documents and Settings\YF\My Documents\My Pictures\2014-02-13_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040" y="3812976"/>
            <a:ext cx="3883968" cy="2589312"/>
          </a:xfrm>
          <a:prstGeom prst="rect">
            <a:avLst/>
          </a:prstGeom>
          <a:noFill/>
        </p:spPr>
      </p:pic>
      <p:pic>
        <p:nvPicPr>
          <p:cNvPr id="3" name="Picture 6" descr="C:\Documents and Settings\YF\My Documents\My Pictures\SSCN\2014-02-13_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4874" y="3800616"/>
            <a:ext cx="3911582" cy="2607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1222212" y="188640"/>
            <a:ext cx="6696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r>
              <a:rPr lang="ja-JP" altLang="en-US" sz="2800" b="1" dirty="0" err="1" smtClean="0">
                <a:latin typeface="ＭＳ ゴシック" pitchFamily="49" charset="-128"/>
                <a:ea typeface="ＭＳ ゴシック" pitchFamily="49" charset="-128"/>
              </a:rPr>
              <a:t>、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ホテル周辺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Shopping Center(2)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3074" name="Picture 2" descr="C:\Documents and Settings\YF\My Documents\My Pictures\SSCN\2014-02-13_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612" y="908720"/>
            <a:ext cx="2664396" cy="1776264"/>
          </a:xfrm>
          <a:prstGeom prst="rect">
            <a:avLst/>
          </a:prstGeom>
          <a:noFill/>
        </p:spPr>
      </p:pic>
      <p:pic>
        <p:nvPicPr>
          <p:cNvPr id="3075" name="Picture 3" descr="C:\Documents and Settings\YF\My Documents\My Pictures\SSCN\2014-02-13_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900063"/>
            <a:ext cx="2664296" cy="1776198"/>
          </a:xfrm>
          <a:prstGeom prst="rect">
            <a:avLst/>
          </a:prstGeom>
          <a:noFill/>
        </p:spPr>
      </p:pic>
      <p:pic>
        <p:nvPicPr>
          <p:cNvPr id="3076" name="Picture 4" descr="C:\Documents and Settings\YF\My Documents\My Pictures\SSCN\2014-02-13_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543" y="886686"/>
            <a:ext cx="2664296" cy="1776198"/>
          </a:xfrm>
          <a:prstGeom prst="rect">
            <a:avLst/>
          </a:prstGeom>
          <a:noFill/>
        </p:spPr>
      </p:pic>
      <p:pic>
        <p:nvPicPr>
          <p:cNvPr id="3077" name="Picture 5" descr="C:\Documents and Settings\YF\My Documents\My Pictures\2014-02-13_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294" y="2780927"/>
            <a:ext cx="2669368" cy="1779579"/>
          </a:xfrm>
          <a:prstGeom prst="rect">
            <a:avLst/>
          </a:prstGeom>
          <a:noFill/>
        </p:spPr>
      </p:pic>
      <p:pic>
        <p:nvPicPr>
          <p:cNvPr id="3078" name="Picture 6" descr="C:\Documents and Settings\YF\My Documents\My Pictures\2014-02-13_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7" y="2780929"/>
            <a:ext cx="2664296" cy="1776197"/>
          </a:xfrm>
          <a:prstGeom prst="rect">
            <a:avLst/>
          </a:prstGeom>
          <a:noFill/>
        </p:spPr>
      </p:pic>
      <p:pic>
        <p:nvPicPr>
          <p:cNvPr id="3079" name="Picture 7" descr="C:\Documents and Settings\YF\My Documents\My Pictures\SSCN\2014-02-13_44.JPG"/>
          <p:cNvPicPr>
            <a:picLocks noChangeAspect="1" noChangeArrowheads="1"/>
          </p:cNvPicPr>
          <p:nvPr/>
        </p:nvPicPr>
        <p:blipFill>
          <a:blip r:embed="rId7" cstate="print"/>
          <a:srcRect r="3318"/>
          <a:stretch>
            <a:fillRect/>
          </a:stretch>
        </p:blipFill>
        <p:spPr bwMode="auto">
          <a:xfrm>
            <a:off x="6060418" y="2757179"/>
            <a:ext cx="2627913" cy="1812074"/>
          </a:xfrm>
          <a:prstGeom prst="rect">
            <a:avLst/>
          </a:prstGeom>
          <a:noFill/>
        </p:spPr>
      </p:pic>
      <p:pic>
        <p:nvPicPr>
          <p:cNvPr id="3080" name="Picture 8" descr="C:\Documents and Settings\YF\My Documents\My Pictures\SSCN\2014-02-12_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384" y="4665011"/>
            <a:ext cx="2682488" cy="1788325"/>
          </a:xfrm>
          <a:prstGeom prst="rect">
            <a:avLst/>
          </a:prstGeom>
          <a:noFill/>
        </p:spPr>
      </p:pic>
      <p:pic>
        <p:nvPicPr>
          <p:cNvPr id="3081" name="Picture 9" descr="C:\Documents and Settings\YF\My Documents\My Pictures\SSCN\2014-02-12_21 Riyadh SC 6.jpg"/>
          <p:cNvPicPr>
            <a:picLocks noChangeAspect="1" noChangeArrowheads="1"/>
          </p:cNvPicPr>
          <p:nvPr/>
        </p:nvPicPr>
        <p:blipFill>
          <a:blip r:embed="rId9" cstate="print"/>
          <a:srcRect b="3921"/>
          <a:stretch>
            <a:fillRect/>
          </a:stretch>
        </p:blipFill>
        <p:spPr bwMode="auto">
          <a:xfrm>
            <a:off x="3263981" y="4653136"/>
            <a:ext cx="2676039" cy="1800200"/>
          </a:xfrm>
          <a:prstGeom prst="rect">
            <a:avLst/>
          </a:prstGeom>
          <a:noFill/>
        </p:spPr>
      </p:pic>
      <p:pic>
        <p:nvPicPr>
          <p:cNvPr id="3082" name="Picture 10" descr="C:\Documents and Settings\YF\My Documents\My Pictures\SSCN\2014-02-13_4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47785" y="4665011"/>
            <a:ext cx="2640546" cy="1760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650754" y="332656"/>
            <a:ext cx="1814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KACST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(1)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11505" y="2924944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KACST</a:t>
            </a:r>
            <a:r>
              <a:rPr kumimoji="1" lang="ja-JP" altLang="en-US" sz="1600" b="1" dirty="0" smtClean="0">
                <a:latin typeface="+mn-ea"/>
              </a:rPr>
              <a:t>の敷地</a:t>
            </a:r>
            <a:endParaRPr kumimoji="1" lang="en-US" altLang="ja-JP" sz="1600" b="1" dirty="0" smtClean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1560" y="2908112"/>
            <a:ext cx="2196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完成後の</a:t>
            </a:r>
            <a:r>
              <a:rPr kumimoji="1" lang="en-US" altLang="ja-JP" sz="1600" b="1" dirty="0" smtClean="0">
                <a:latin typeface="+mn-ea"/>
              </a:rPr>
              <a:t>KACST(1997)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72200" y="2924944"/>
            <a:ext cx="2334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1995</a:t>
            </a:r>
            <a:r>
              <a:rPr kumimoji="1" lang="ja-JP" altLang="en-US" sz="1600" b="1" dirty="0" smtClean="0">
                <a:latin typeface="+mn-ea"/>
              </a:rPr>
              <a:t>年のセミナー会場で</a:t>
            </a:r>
            <a:endParaRPr kumimoji="1" lang="en-US" altLang="ja-JP" sz="1600" b="1" dirty="0" smtClean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70116" y="6372036"/>
            <a:ext cx="1989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KACST</a:t>
            </a:r>
            <a:r>
              <a:rPr kumimoji="1" lang="ja-JP" altLang="en-US" sz="1600" b="1" dirty="0" smtClean="0">
                <a:latin typeface="+mn-ea"/>
              </a:rPr>
              <a:t>の玄関</a:t>
            </a:r>
            <a:r>
              <a:rPr kumimoji="1" lang="en-US" altLang="ja-JP" sz="1600" b="1" dirty="0" smtClean="0">
                <a:latin typeface="+mn-ea"/>
              </a:rPr>
              <a:t>(1997)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10080" y="6369136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KACST</a:t>
            </a:r>
            <a:r>
              <a:rPr kumimoji="1" lang="ja-JP" altLang="en-US" sz="1600" b="1" dirty="0" smtClean="0">
                <a:latin typeface="+mn-ea"/>
              </a:rPr>
              <a:t>の玄関内側</a:t>
            </a:r>
            <a:endParaRPr kumimoji="1" lang="en-US" altLang="ja-JP" sz="1600" b="1" dirty="0" smtClean="0">
              <a:latin typeface="+mn-ea"/>
            </a:endParaRPr>
          </a:p>
        </p:txBody>
      </p:sp>
      <p:pic>
        <p:nvPicPr>
          <p:cNvPr id="2" name="Picture 2" descr="C:\Documents and Settings\YF\My Documents\My Pictures\PRNTSCN\KACST 3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06668"/>
            <a:ext cx="3023493" cy="1896461"/>
          </a:xfrm>
          <a:prstGeom prst="rect">
            <a:avLst/>
          </a:prstGeom>
          <a:noFill/>
        </p:spPr>
      </p:pic>
      <p:pic>
        <p:nvPicPr>
          <p:cNvPr id="4" name="Picture 3" descr="C:\Documents and Settings\YF\My Documents\My Pictures\PRNTSCN\KACST 2180　俯瞰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003678"/>
            <a:ext cx="2745630" cy="1913007"/>
          </a:xfrm>
          <a:prstGeom prst="rect">
            <a:avLst/>
          </a:prstGeom>
          <a:noFill/>
        </p:spPr>
      </p:pic>
      <p:pic>
        <p:nvPicPr>
          <p:cNvPr id="5" name="Picture 4" descr="C:\Documents and Settings\YF\My Documents\My Pictures\PRNTSCN\KACST 4183　正面玄関.jpg"/>
          <p:cNvPicPr>
            <a:picLocks noChangeAspect="1" noChangeArrowheads="1"/>
          </p:cNvPicPr>
          <p:nvPr/>
        </p:nvPicPr>
        <p:blipFill>
          <a:blip r:embed="rId4" cstate="print"/>
          <a:srcRect b="1063"/>
          <a:stretch>
            <a:fillRect/>
          </a:stretch>
        </p:blipFill>
        <p:spPr bwMode="auto">
          <a:xfrm>
            <a:off x="251520" y="3429000"/>
            <a:ext cx="4248472" cy="2952328"/>
          </a:xfrm>
          <a:prstGeom prst="rect">
            <a:avLst/>
          </a:prstGeom>
          <a:noFill/>
        </p:spPr>
      </p:pic>
      <p:pic>
        <p:nvPicPr>
          <p:cNvPr id="6" name="Picture 5" descr="C:\Documents and Settings\YF\My Documents\My Pictures\PRNTSCN\KACST 1182　玄関ロビ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2003" y="3429001"/>
            <a:ext cx="4294228" cy="2952327"/>
          </a:xfrm>
          <a:prstGeom prst="rect">
            <a:avLst/>
          </a:prstGeom>
          <a:noFill/>
        </p:spPr>
      </p:pic>
      <p:pic>
        <p:nvPicPr>
          <p:cNvPr id="7" name="Picture 6" descr="C:\Documents and Settings\YF\My Documents\My Pictures\2014-02-14_1　KACST 9501 大矢児玉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980728"/>
            <a:ext cx="2911352" cy="1940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650754" y="332656"/>
            <a:ext cx="1814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KACST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(2)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00570" y="3356992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1995</a:t>
            </a:r>
            <a:r>
              <a:rPr kumimoji="1" lang="ja-JP" altLang="en-US" sz="1600" b="1" dirty="0" smtClean="0">
                <a:latin typeface="+mn-ea"/>
              </a:rPr>
              <a:t>年の会場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47746" y="3346326"/>
            <a:ext cx="274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昼の休憩、この後昼の礼拝へ</a:t>
            </a:r>
            <a:endParaRPr kumimoji="1" lang="ja-JP" altLang="en-US" sz="16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53016" y="6309320"/>
            <a:ext cx="1435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KACST</a:t>
            </a:r>
            <a:r>
              <a:rPr kumimoji="1" lang="ja-JP" altLang="en-US" sz="1600" b="1" dirty="0" smtClean="0">
                <a:latin typeface="+mn-ea"/>
              </a:rPr>
              <a:t>の構内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71001" y="6307641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KACST3</a:t>
            </a:r>
            <a:r>
              <a:rPr kumimoji="1" lang="ja-JP" altLang="en-US" sz="1600" b="1" dirty="0" smtClean="0">
                <a:latin typeface="+mn-ea"/>
              </a:rPr>
              <a:t>階から市中心部遠望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1560" y="6330806"/>
            <a:ext cx="158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分離膜研究者と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3" name="Picture 2" descr="C:\Documents and Settings\YF\My Documents\My Pictures\FSCN9501\2014-02-14_8 9501 Seminar room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08720"/>
            <a:ext cx="3703440" cy="2468960"/>
          </a:xfrm>
          <a:prstGeom prst="rect">
            <a:avLst/>
          </a:prstGeom>
          <a:noFill/>
        </p:spPr>
      </p:pic>
      <p:pic>
        <p:nvPicPr>
          <p:cNvPr id="7" name="Picture 3" descr="C:\Documents and Settings\YF\My Documents\My Pictures\FSCN9501\KACST 9501 2　ラン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3438" y="920009"/>
            <a:ext cx="3672408" cy="2448272"/>
          </a:xfrm>
          <a:prstGeom prst="rect">
            <a:avLst/>
          </a:prstGeom>
          <a:noFill/>
        </p:spPr>
      </p:pic>
      <p:pic>
        <p:nvPicPr>
          <p:cNvPr id="2052" name="Picture 4" descr="C:\Documents and Settings\YF\My Documents\My Pictures\FSCN9501\2014-02-14_9 9501 Ikeda.jpg"/>
          <p:cNvPicPr>
            <a:picLocks noChangeAspect="1" noChangeArrowheads="1"/>
          </p:cNvPicPr>
          <p:nvPr/>
        </p:nvPicPr>
        <p:blipFill>
          <a:blip r:embed="rId5" cstate="print"/>
          <a:srcRect l="15385" r="23077"/>
          <a:stretch>
            <a:fillRect/>
          </a:stretch>
        </p:blipFill>
        <p:spPr bwMode="auto">
          <a:xfrm>
            <a:off x="214944" y="3770895"/>
            <a:ext cx="2304256" cy="2496277"/>
          </a:xfrm>
          <a:prstGeom prst="rect">
            <a:avLst/>
          </a:prstGeom>
          <a:noFill/>
        </p:spPr>
      </p:pic>
      <p:pic>
        <p:nvPicPr>
          <p:cNvPr id="2053" name="Picture 5" descr="C:\Documents and Settings\YF\My Documents\My Pictures\2014-02-14_14 KACST 9512 砂利庭.jpg"/>
          <p:cNvPicPr>
            <a:picLocks noChangeAspect="1" noChangeArrowheads="1"/>
          </p:cNvPicPr>
          <p:nvPr/>
        </p:nvPicPr>
        <p:blipFill>
          <a:blip r:embed="rId6" cstate="print"/>
          <a:srcRect l="14286" r="6836" b="6250"/>
          <a:stretch>
            <a:fillRect/>
          </a:stretch>
        </p:blipFill>
        <p:spPr bwMode="auto">
          <a:xfrm>
            <a:off x="2604138" y="3770895"/>
            <a:ext cx="3180709" cy="2520280"/>
          </a:xfrm>
          <a:prstGeom prst="rect">
            <a:avLst/>
          </a:prstGeom>
          <a:noFill/>
        </p:spPr>
      </p:pic>
      <p:pic>
        <p:nvPicPr>
          <p:cNvPr id="2054" name="Picture 6" descr="C:\Documents and Settings\YF\My Documents\My Pictures\SSCN\2014-02-13_22.JPG"/>
          <p:cNvPicPr>
            <a:picLocks noChangeAspect="1" noChangeArrowheads="1"/>
          </p:cNvPicPr>
          <p:nvPr/>
        </p:nvPicPr>
        <p:blipFill>
          <a:blip r:embed="rId7" cstate="print"/>
          <a:srcRect l="3704" r="15754" b="2778"/>
          <a:stretch>
            <a:fillRect/>
          </a:stretch>
        </p:blipFill>
        <p:spPr bwMode="auto">
          <a:xfrm>
            <a:off x="5861129" y="3770895"/>
            <a:ext cx="3131840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650754" y="332656"/>
            <a:ext cx="1814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KACST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(3)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115616" y="910150"/>
            <a:ext cx="6984776" cy="5615563"/>
            <a:chOff x="1115616" y="910150"/>
            <a:chExt cx="6984776" cy="56155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910150"/>
              <a:ext cx="6984776" cy="5615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円/楕円 3"/>
            <p:cNvSpPr/>
            <p:nvPr/>
          </p:nvSpPr>
          <p:spPr>
            <a:xfrm>
              <a:off x="6372200" y="1340768"/>
              <a:ext cx="432048" cy="28803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円/楕円 4"/>
            <p:cNvSpPr/>
            <p:nvPr/>
          </p:nvSpPr>
          <p:spPr>
            <a:xfrm>
              <a:off x="7033151" y="1412776"/>
              <a:ext cx="288032" cy="21602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6889135" y="1747058"/>
              <a:ext cx="576064" cy="43204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3059832" y="3429000"/>
              <a:ext cx="1368152" cy="93610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76567" y="476672"/>
            <a:ext cx="5577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サウディアラビア訪問の経緯（目的）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7104" y="1124744"/>
            <a:ext cx="799821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latin typeface="+mn-ea"/>
              </a:rPr>
              <a:t>サウディアラビアと我が国との</a:t>
            </a:r>
            <a:r>
              <a:rPr lang="ja-JP" altLang="ja-JP" sz="2000" b="1" dirty="0" smtClean="0">
                <a:latin typeface="+mn-ea"/>
              </a:rPr>
              <a:t>技術</a:t>
            </a:r>
            <a:r>
              <a:rPr lang="ja-JP" altLang="ja-JP" sz="2000" b="1" dirty="0">
                <a:latin typeface="+mn-ea"/>
              </a:rPr>
              <a:t>交流</a:t>
            </a:r>
            <a:r>
              <a:rPr lang="ja-JP" altLang="ja-JP" sz="2000" b="1" dirty="0" smtClean="0">
                <a:latin typeface="+mn-ea"/>
              </a:rPr>
              <a:t>促進</a:t>
            </a:r>
            <a:endParaRPr lang="en-US" altLang="ja-JP" sz="2000" b="1" dirty="0" smtClean="0">
              <a:latin typeface="+mn-ea"/>
            </a:endParaRPr>
          </a:p>
          <a:p>
            <a:endParaRPr lang="en-US" altLang="ja-JP" dirty="0" smtClean="0">
              <a:latin typeface="+mn-ea"/>
            </a:endParaRPr>
          </a:p>
          <a:p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KACST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と石油</a:t>
            </a:r>
            <a:r>
              <a:rPr lang="ja-JP" altLang="ja-JP" b="1" dirty="0">
                <a:latin typeface="ＭＳ ゴシック" pitchFamily="49" charset="-128"/>
                <a:ea typeface="ＭＳ ゴシック" pitchFamily="49" charset="-128"/>
              </a:rPr>
              <a:t>産業活性化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センター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(PEC)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とのジョイント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セミナーの開催参加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テーマ：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サウディアラビア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の関心が高い技術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</a:t>
            </a:r>
            <a:r>
              <a:rPr lang="ja-JP" altLang="ja-JP" b="1" dirty="0" smtClean="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rPr>
              <a:t>分離</a:t>
            </a:r>
            <a:r>
              <a:rPr lang="ja-JP" altLang="ja-JP" b="1" dirty="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rPr>
              <a:t>膜</a:t>
            </a:r>
            <a:r>
              <a:rPr lang="ja-JP" altLang="ja-JP" b="1" dirty="0" smtClean="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rPr>
              <a:t>技術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逆浸透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（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RO)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膜海水淡水化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　　　　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石油採掘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強化技術　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圧入水中</a:t>
            </a:r>
            <a:r>
              <a:rPr lang="ja-JP" altLang="ja-JP" b="1" dirty="0">
                <a:latin typeface="ＭＳ ゴシック" pitchFamily="49" charset="-128"/>
                <a:ea typeface="ＭＳ ゴシック" pitchFamily="49" charset="-128"/>
              </a:rPr>
              <a:t>の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油分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を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膜分離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微生物技術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石油原料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様々</a:t>
            </a:r>
            <a:r>
              <a:rPr lang="ja-JP" altLang="ja-JP" b="1" dirty="0">
                <a:latin typeface="ＭＳ ゴシック" pitchFamily="49" charset="-128"/>
                <a:ea typeface="ＭＳ ゴシック" pitchFamily="49" charset="-128"/>
              </a:rPr>
              <a:t>な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物質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を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合成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　　　　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原油</a:t>
            </a:r>
            <a:r>
              <a:rPr lang="ja-JP" altLang="ja-JP" b="1" dirty="0">
                <a:latin typeface="ＭＳ ゴシック" pitchFamily="49" charset="-128"/>
                <a:ea typeface="ＭＳ ゴシック" pitchFamily="49" charset="-128"/>
              </a:rPr>
              <a:t>で汚染された土壌の浄化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技術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触媒技術　　石油化学では必須の技術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PEC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参加企業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：</a:t>
            </a:r>
            <a:r>
              <a:rPr lang="ja-JP" altLang="ja-JP" b="1" dirty="0" smtClean="0">
                <a:latin typeface="ＭＳ ゴシック" pitchFamily="49" charset="-128"/>
                <a:ea typeface="ＭＳ ゴシック" pitchFamily="49" charset="-128"/>
              </a:rPr>
              <a:t>石油関連企業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 微生物技術と触媒技術は保有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　　　</a:t>
            </a:r>
            <a:endParaRPr lang="en-US" altLang="ja-JP" b="1" dirty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b="1" dirty="0" smtClean="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rPr>
              <a:t>膜メーカーの参加：新たな研究開発プロジェクト立ち上げ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dirty="0" smtClean="0">
                <a:latin typeface="+mn-ea"/>
              </a:rPr>
              <a:t>　　　　　　　　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25713" y="5898758"/>
            <a:ext cx="5498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latin typeface="ＭＳ ゴシック" pitchFamily="49" charset="-128"/>
                <a:ea typeface="ＭＳ ゴシック" pitchFamily="49" charset="-128"/>
              </a:rPr>
              <a:t>KACST: King </a:t>
            </a:r>
            <a:r>
              <a:rPr lang="en-US" altLang="ja-JP" sz="1600" b="1" dirty="0" err="1" smtClean="0">
                <a:latin typeface="ＭＳ ゴシック" pitchFamily="49" charset="-128"/>
                <a:ea typeface="ＭＳ ゴシック" pitchFamily="49" charset="-128"/>
              </a:rPr>
              <a:t>Abdulaziz</a:t>
            </a:r>
            <a:r>
              <a:rPr lang="en-US" altLang="ja-JP" sz="1600" b="1" dirty="0" smtClean="0">
                <a:latin typeface="ＭＳ ゴシック" pitchFamily="49" charset="-128"/>
                <a:ea typeface="ＭＳ ゴシック" pitchFamily="49" charset="-128"/>
              </a:rPr>
              <a:t> City for Science &amp; Technology</a:t>
            </a:r>
            <a:endParaRPr kumimoji="1" lang="ja-JP" altLang="en-US" sz="1600" b="1" dirty="0">
              <a:latin typeface="ＭＳ ゴシック" pitchFamily="49" charset="-128"/>
              <a:ea typeface="ＭＳ ゴシック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650754" y="188640"/>
            <a:ext cx="1814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KACST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(4)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33816" y="692696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歓迎パーティー・答礼パーティー</a:t>
            </a:r>
            <a:endParaRPr kumimoji="1" lang="ja-JP" alt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3717031"/>
            <a:ext cx="3816077" cy="2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0258" y="3733715"/>
            <a:ext cx="3816424" cy="262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707288" y="6474822"/>
            <a:ext cx="3736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正式な会議等には民族衣装を着用する</a:t>
            </a:r>
            <a:endParaRPr kumimoji="1" lang="ja-JP" altLang="en-US" sz="1600" b="1" dirty="0"/>
          </a:p>
        </p:txBody>
      </p:sp>
      <p:pic>
        <p:nvPicPr>
          <p:cNvPr id="3074" name="Picture 2" descr="C:\Documents and Settings\YF\My Documents\My Pictures\2014-02-14_21　Party　前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844" y="1052736"/>
            <a:ext cx="3793164" cy="2528776"/>
          </a:xfrm>
          <a:prstGeom prst="rect">
            <a:avLst/>
          </a:prstGeom>
          <a:noFill/>
        </p:spPr>
      </p:pic>
      <p:pic>
        <p:nvPicPr>
          <p:cNvPr id="3075" name="Picture 3" descr="C:\Documents and Settings\YF\My Documents\My Pictures\2014-02-14_26　Party 料理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5" y="1052736"/>
            <a:ext cx="3780418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131840" y="260648"/>
            <a:ext cx="2892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赤い砂の砂漠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(1)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b="4276"/>
          <a:stretch>
            <a:fillRect/>
          </a:stretch>
        </p:blipFill>
        <p:spPr bwMode="auto">
          <a:xfrm>
            <a:off x="4788024" y="3736190"/>
            <a:ext cx="3786696" cy="242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4621887" y="6237312"/>
            <a:ext cx="4198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絵葉書から、車中から同様のキャンプが見える</a:t>
            </a:r>
            <a:endParaRPr kumimoji="1" lang="ja-JP" altLang="en-US" sz="1600" b="1" dirty="0"/>
          </a:p>
        </p:txBody>
      </p:sp>
      <p:pic>
        <p:nvPicPr>
          <p:cNvPr id="3" name="Picture 2" descr="C:\Documents and Settings\YF\My Documents\My Pictures\FSCN1997\2014-02-13_4　砂漠へ　9712　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19"/>
            <a:ext cx="3996445" cy="2664297"/>
          </a:xfrm>
          <a:prstGeom prst="rect">
            <a:avLst/>
          </a:prstGeom>
          <a:noFill/>
        </p:spPr>
      </p:pic>
      <p:pic>
        <p:nvPicPr>
          <p:cNvPr id="4" name="Picture 3" descr="C:\Documents and Settings\YF\My Documents\My Pictures\2014-02-14_27　9501　砂漠へ　車集合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732" y="908720"/>
            <a:ext cx="3996443" cy="2664296"/>
          </a:xfrm>
          <a:prstGeom prst="rect">
            <a:avLst/>
          </a:prstGeom>
          <a:noFill/>
        </p:spPr>
      </p:pic>
      <p:pic>
        <p:nvPicPr>
          <p:cNvPr id="4100" name="Picture 4" descr="C:\Documents and Settings\YF\My Documents\My Pictures\FSCN1997\2014-02-13_7　9712　砂漠へ　どこ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548" y="3768352"/>
            <a:ext cx="4027476" cy="26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b="17544"/>
          <a:stretch>
            <a:fillRect/>
          </a:stretch>
        </p:blipFill>
        <p:spPr bwMode="auto">
          <a:xfrm>
            <a:off x="5592468" y="332656"/>
            <a:ext cx="3404477" cy="404601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正方形/長方形 3"/>
          <p:cNvSpPr/>
          <p:nvPr/>
        </p:nvSpPr>
        <p:spPr>
          <a:xfrm>
            <a:off x="1619672" y="260648"/>
            <a:ext cx="2892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赤い砂の砂漠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(2)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16299"/>
            <a:ext cx="4896544" cy="346122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6" name="Picture 2" descr="C:\Documents and Settings\YF\My Documents\My Pictures\FSCN 9501\2014-02-14_34　9501　砂漠へ　赤い砂漠.jpg"/>
          <p:cNvPicPr>
            <a:picLocks noChangeAspect="1" noChangeArrowheads="1"/>
          </p:cNvPicPr>
          <p:nvPr/>
        </p:nvPicPr>
        <p:blipFill>
          <a:blip r:embed="rId4" cstate="print"/>
          <a:srcRect l="2314" t="9008" r="19010" b="40663"/>
          <a:stretch>
            <a:fillRect/>
          </a:stretch>
        </p:blipFill>
        <p:spPr bwMode="auto">
          <a:xfrm>
            <a:off x="539552" y="4509120"/>
            <a:ext cx="4896544" cy="2088232"/>
          </a:xfrm>
          <a:prstGeom prst="rect">
            <a:avLst/>
          </a:prstGeom>
          <a:noFill/>
        </p:spPr>
      </p:pic>
      <p:pic>
        <p:nvPicPr>
          <p:cNvPr id="1027" name="Picture 3" descr="C:\Documents and Settings\YF\My Documents\My Pictures\FSCN 9501\2014-02-14_41.JPG"/>
          <p:cNvPicPr>
            <a:picLocks noChangeAspect="1" noChangeArrowheads="1"/>
          </p:cNvPicPr>
          <p:nvPr/>
        </p:nvPicPr>
        <p:blipFill>
          <a:blip r:embed="rId5" cstate="print"/>
          <a:srcRect l="16092" r="19911" b="39655"/>
          <a:stretch>
            <a:fillRect/>
          </a:stretch>
        </p:blipFill>
        <p:spPr bwMode="auto">
          <a:xfrm>
            <a:off x="5580111" y="4523350"/>
            <a:ext cx="3299333" cy="207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203848" y="260648"/>
            <a:ext cx="2714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日没後の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5576" y="692696"/>
            <a:ext cx="535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+mn-ea"/>
              </a:rPr>
              <a:t>日中・日没前の街中・</a:t>
            </a:r>
            <a:r>
              <a:rPr lang="en-US" altLang="ja-JP" b="1" dirty="0" smtClean="0">
                <a:latin typeface="+mn-ea"/>
              </a:rPr>
              <a:t>Shopping Center</a:t>
            </a:r>
            <a:r>
              <a:rPr lang="ja-JP" altLang="en-US" b="1" dirty="0" err="1" smtClean="0">
                <a:latin typeface="+mn-ea"/>
              </a:rPr>
              <a:t>、</a:t>
            </a:r>
            <a:r>
              <a:rPr lang="ja-JP" altLang="en-US" b="1" dirty="0" smtClean="0">
                <a:latin typeface="+mn-ea"/>
              </a:rPr>
              <a:t>人気が無い。</a:t>
            </a:r>
            <a:endParaRPr lang="en-US" altLang="ja-JP" b="1" dirty="0" smtClean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59321" y="3666510"/>
            <a:ext cx="1848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Grand Mosque</a:t>
            </a:r>
            <a:r>
              <a:rPr kumimoji="1" lang="ja-JP" altLang="en-US" sz="1600" b="1" dirty="0" smtClean="0">
                <a:latin typeface="+mn-ea"/>
              </a:rPr>
              <a:t>の前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22305" y="3666510"/>
            <a:ext cx="3078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Grand Mosque</a:t>
            </a:r>
            <a:r>
              <a:rPr kumimoji="1" lang="ja-JP" altLang="en-US" sz="1600" b="1" dirty="0" smtClean="0">
                <a:latin typeface="+mn-ea"/>
              </a:rPr>
              <a:t>向かい側の商店街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96268" y="4078813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latin typeface="+mn-ea"/>
              </a:rPr>
              <a:t>・日没後に</a:t>
            </a:r>
            <a:r>
              <a:rPr lang="en-US" altLang="ja-JP" b="1" dirty="0" smtClean="0">
                <a:latin typeface="+mn-ea"/>
              </a:rPr>
              <a:t>Gold </a:t>
            </a:r>
            <a:r>
              <a:rPr lang="en-US" altLang="ja-JP" b="1" dirty="0" err="1" smtClean="0">
                <a:latin typeface="+mn-ea"/>
              </a:rPr>
              <a:t>Souq</a:t>
            </a:r>
            <a:r>
              <a:rPr lang="ja-JP" altLang="en-US" b="1" dirty="0" smtClean="0">
                <a:latin typeface="+mn-ea"/>
              </a:rPr>
              <a:t>に行くと、アバヤに身を包んだ女性</a:t>
            </a:r>
            <a:endParaRPr lang="en-US" altLang="ja-JP" b="1" dirty="0" smtClean="0">
              <a:latin typeface="+mn-ea"/>
            </a:endParaRPr>
          </a:p>
          <a:p>
            <a:r>
              <a:rPr lang="ja-JP" altLang="en-US" b="1" dirty="0" smtClean="0">
                <a:latin typeface="+mn-ea"/>
              </a:rPr>
              <a:t>　（多くは子供つれ）が大勢街に繰り出し店は賑わっている。</a:t>
            </a:r>
            <a:endParaRPr lang="en-US" altLang="ja-JP" b="1" dirty="0" smtClean="0">
              <a:latin typeface="+mn-ea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143674"/>
            <a:ext cx="1560984" cy="23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696268" y="4738999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latin typeface="+mn-ea"/>
              </a:rPr>
              <a:t>・</a:t>
            </a:r>
            <a:r>
              <a:rPr lang="en-US" altLang="ja-JP" b="1" dirty="0" smtClean="0">
                <a:latin typeface="+mn-ea"/>
              </a:rPr>
              <a:t>PEC</a:t>
            </a:r>
            <a:r>
              <a:rPr lang="ja-JP" altLang="en-US" b="1" dirty="0" smtClean="0">
                <a:latin typeface="+mn-ea"/>
              </a:rPr>
              <a:t>中東事務所長に誘われて、夜遅くあるホテルの前に</a:t>
            </a:r>
            <a:endParaRPr lang="en-US" altLang="ja-JP" b="1" dirty="0" smtClean="0">
              <a:latin typeface="+mn-ea"/>
            </a:endParaRPr>
          </a:p>
          <a:p>
            <a:r>
              <a:rPr lang="ja-JP" altLang="en-US" b="1" dirty="0" smtClean="0">
                <a:latin typeface="+mn-ea"/>
              </a:rPr>
              <a:t>　行くと、多数の男たちがたむろ。</a:t>
            </a:r>
            <a:endParaRPr lang="en-US" altLang="ja-JP" b="1" dirty="0" smtClean="0">
              <a:latin typeface="+mn-ea"/>
            </a:endParaRPr>
          </a:p>
          <a:p>
            <a:r>
              <a:rPr lang="ja-JP" altLang="en-US" b="1" dirty="0" smtClean="0">
                <a:latin typeface="+mn-ea"/>
              </a:rPr>
              <a:t>　女性だけのパーティー</a:t>
            </a:r>
            <a:r>
              <a:rPr lang="en-US" altLang="ja-JP" b="1" dirty="0" smtClean="0">
                <a:latin typeface="+mn-ea"/>
              </a:rPr>
              <a:t>(</a:t>
            </a:r>
            <a:r>
              <a:rPr lang="ja-JP" altLang="en-US" b="1" dirty="0" smtClean="0">
                <a:latin typeface="+mn-ea"/>
              </a:rPr>
              <a:t>結婚式？）が</a:t>
            </a:r>
            <a:r>
              <a:rPr lang="ja-JP" altLang="en-US" b="1" dirty="0" err="1" smtClean="0">
                <a:latin typeface="+mn-ea"/>
              </a:rPr>
              <a:t>終わるの</a:t>
            </a:r>
            <a:r>
              <a:rPr lang="ja-JP" altLang="en-US" b="1" dirty="0" smtClean="0">
                <a:latin typeface="+mn-ea"/>
              </a:rPr>
              <a:t>待っている。</a:t>
            </a:r>
            <a:endParaRPr lang="en-US" altLang="ja-JP" b="1" dirty="0" smtClean="0">
              <a:latin typeface="+mn-ea"/>
            </a:endParaRPr>
          </a:p>
          <a:p>
            <a:r>
              <a:rPr lang="ja-JP" altLang="en-US" b="1" dirty="0" smtClean="0">
                <a:latin typeface="+mn-ea"/>
              </a:rPr>
              <a:t>　（女性は自動車の運転が出来ないため）</a:t>
            </a:r>
            <a:endParaRPr lang="en-US" altLang="ja-JP" b="1" dirty="0" smtClean="0">
              <a:latin typeface="+mn-ea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96268" y="5926776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latin typeface="+mn-ea"/>
              </a:rPr>
              <a:t>・</a:t>
            </a:r>
            <a:r>
              <a:rPr lang="en-US" altLang="ja-JP" b="1" dirty="0" smtClean="0">
                <a:latin typeface="+mn-ea"/>
              </a:rPr>
              <a:t>Grand Mosque</a:t>
            </a:r>
            <a:r>
              <a:rPr lang="ja-JP" altLang="en-US" b="1" dirty="0" smtClean="0">
                <a:latin typeface="+mn-ea"/>
              </a:rPr>
              <a:t>の前には刑場があったとのこと。今はきれい</a:t>
            </a:r>
            <a:endParaRPr lang="en-US" altLang="ja-JP" b="1" dirty="0" smtClean="0">
              <a:latin typeface="+mn-ea"/>
            </a:endParaRPr>
          </a:p>
          <a:p>
            <a:r>
              <a:rPr lang="ja-JP" altLang="en-US" b="1" dirty="0" smtClean="0">
                <a:latin typeface="+mn-ea"/>
              </a:rPr>
              <a:t>　な噴水でタイルの上を洗い流している。</a:t>
            </a:r>
            <a:endParaRPr lang="en-US" altLang="ja-JP" b="1" dirty="0" smtClean="0">
              <a:latin typeface="+mn-ea"/>
            </a:endParaRPr>
          </a:p>
        </p:txBody>
      </p:sp>
      <p:pic>
        <p:nvPicPr>
          <p:cNvPr id="5122" name="Picture 2" descr="C:\Documents and Settings\YF\My Documents\My Pictures\FSCN\2014-02-13_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48745"/>
            <a:ext cx="3847456" cy="2564971"/>
          </a:xfrm>
          <a:prstGeom prst="rect">
            <a:avLst/>
          </a:prstGeom>
          <a:noFill/>
        </p:spPr>
      </p:pic>
      <p:pic>
        <p:nvPicPr>
          <p:cNvPr id="5123" name="Picture 3" descr="C:\Documents and Settings\YF\My Documents\My Pictures\FSCN\2014-02-13_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60176"/>
            <a:ext cx="3811452" cy="25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2664296" cy="3919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692697"/>
            <a:ext cx="2376264" cy="351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3756" y="4293097"/>
            <a:ext cx="1558408" cy="232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6180" y="4293097"/>
            <a:ext cx="1556260" cy="229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692697"/>
            <a:ext cx="2448272" cy="35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3661296" y="116632"/>
            <a:ext cx="2076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マスマック砦</a:t>
            </a:r>
            <a:endParaRPr kumimoji="1" lang="ja-JP" altLang="en-US" sz="28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7544" y="4758243"/>
            <a:ext cx="4671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1902</a:t>
            </a:r>
            <a:r>
              <a:rPr kumimoji="1" lang="ja-JP" altLang="en-US" sz="1600" b="1" dirty="0" smtClean="0">
                <a:latin typeface="+mn-ea"/>
              </a:rPr>
              <a:t>年</a:t>
            </a:r>
            <a:r>
              <a:rPr kumimoji="1" lang="en-US" altLang="ja-JP" sz="1600" b="1" dirty="0" smtClean="0">
                <a:latin typeface="+mn-ea"/>
              </a:rPr>
              <a:t>1</a:t>
            </a:r>
            <a:r>
              <a:rPr kumimoji="1" lang="ja-JP" altLang="en-US" sz="1600" b="1" dirty="0" smtClean="0">
                <a:latin typeface="+mn-ea"/>
              </a:rPr>
              <a:t>月、イブン・サウードが数人の手勢を率いて</a:t>
            </a:r>
            <a:endParaRPr kumimoji="1" lang="en-US" altLang="ja-JP" sz="1600" b="1" dirty="0" smtClean="0">
              <a:latin typeface="+mn-ea"/>
            </a:endParaRPr>
          </a:p>
          <a:p>
            <a:r>
              <a:rPr kumimoji="1" lang="ja-JP" altLang="en-US" sz="1600" b="1" dirty="0" smtClean="0">
                <a:latin typeface="+mn-ea"/>
              </a:rPr>
              <a:t>侵入し、アル・ラシッドを破って</a:t>
            </a:r>
            <a:r>
              <a:rPr lang="ja-JP" altLang="en-US" sz="1600" b="1" dirty="0" smtClean="0">
                <a:latin typeface="+mn-ea"/>
              </a:rPr>
              <a:t>奪還した由緒ある砦。</a:t>
            </a:r>
            <a:endParaRPr lang="en-US" altLang="ja-JP" sz="1600" b="1" dirty="0" smtClean="0">
              <a:latin typeface="+mn-ea"/>
            </a:endParaRPr>
          </a:p>
          <a:p>
            <a:r>
              <a:rPr kumimoji="1" lang="ja-JP" altLang="en-US" sz="1600" b="1" dirty="0" smtClean="0">
                <a:latin typeface="+mn-ea"/>
              </a:rPr>
              <a:t>マスマック城とも呼んでいる。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7544" y="5694347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閉館直前で、しかも、見学許可証も無かったが、</a:t>
            </a:r>
            <a:endParaRPr lang="en-US" altLang="ja-JP" sz="1600" b="1" dirty="0" smtClean="0">
              <a:latin typeface="+mn-ea"/>
            </a:endParaRPr>
          </a:p>
          <a:p>
            <a:r>
              <a:rPr kumimoji="1" lang="ja-JP" altLang="en-US" sz="1600" b="1" dirty="0" smtClean="0">
                <a:latin typeface="+mn-ea"/>
              </a:rPr>
              <a:t>この時の通訳が有名な家柄の出身だった様で、</a:t>
            </a:r>
            <a:endParaRPr kumimoji="1"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内部をくまなく見せてくれた。</a:t>
            </a:r>
            <a:endParaRPr kumimoji="1" lang="ja-JP" altLang="en-US" sz="1600" b="1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314352" y="332656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天皇誕生日祝賀パーティー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07900" y="836712"/>
            <a:ext cx="6920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+mn-ea"/>
              </a:rPr>
              <a:t>1995</a:t>
            </a:r>
            <a:r>
              <a:rPr kumimoji="1" lang="ja-JP" altLang="en-US" sz="2000" b="1" dirty="0" smtClean="0">
                <a:latin typeface="+mn-ea"/>
              </a:rPr>
              <a:t>年</a:t>
            </a:r>
            <a:r>
              <a:rPr kumimoji="1" lang="en-US" altLang="ja-JP" sz="2000" b="1" dirty="0" smtClean="0">
                <a:latin typeface="+mn-ea"/>
              </a:rPr>
              <a:t>12</a:t>
            </a:r>
            <a:r>
              <a:rPr kumimoji="1" lang="ja-JP" altLang="en-US" sz="2000" b="1" dirty="0" smtClean="0">
                <a:latin typeface="+mn-ea"/>
              </a:rPr>
              <a:t>月</a:t>
            </a:r>
            <a:r>
              <a:rPr kumimoji="1" lang="en-US" altLang="ja-JP" sz="2000" b="1" dirty="0" smtClean="0">
                <a:latin typeface="+mn-ea"/>
              </a:rPr>
              <a:t>10</a:t>
            </a:r>
            <a:r>
              <a:rPr kumimoji="1" lang="ja-JP" altLang="en-US" sz="2000" b="1" dirty="0" smtClean="0">
                <a:latin typeface="+mn-ea"/>
              </a:rPr>
              <a:t>日　日本大使館から</a:t>
            </a:r>
            <a:r>
              <a:rPr kumimoji="1" lang="en-US" altLang="ja-JP" sz="2000" b="1" dirty="0" smtClean="0">
                <a:latin typeface="+mn-ea"/>
              </a:rPr>
              <a:t>Joint Seminar</a:t>
            </a:r>
            <a:r>
              <a:rPr kumimoji="1" lang="ja-JP" altLang="en-US" sz="2000" b="1" dirty="0" smtClean="0">
                <a:latin typeface="+mn-ea"/>
              </a:rPr>
              <a:t>参加者も招待</a:t>
            </a:r>
            <a:endParaRPr kumimoji="1" lang="ja-JP" altLang="en-US" sz="2000" b="1" dirty="0">
              <a:latin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5" y="1340768"/>
            <a:ext cx="2448272" cy="192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2732783" cy="189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3" y="1340768"/>
            <a:ext cx="2736306" cy="18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988813" y="3234462"/>
            <a:ext cx="1854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通訳のフセインさん</a:t>
            </a:r>
            <a:endParaRPr kumimoji="1" lang="ja-JP" altLang="en-US" sz="16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81101" y="3259862"/>
            <a:ext cx="1808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PEC</a:t>
            </a:r>
            <a:r>
              <a:rPr kumimoji="1" lang="ja-JP" altLang="en-US" sz="1600" b="1" dirty="0" smtClean="0">
                <a:latin typeface="+mn-ea"/>
              </a:rPr>
              <a:t>中東事務所長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40152" y="3238376"/>
            <a:ext cx="2552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リヤド日本大使館（</a:t>
            </a:r>
            <a:r>
              <a:rPr kumimoji="1" lang="en-US" altLang="ja-JP" sz="1600" b="1" dirty="0" smtClean="0">
                <a:latin typeface="+mn-ea"/>
              </a:rPr>
              <a:t>1996</a:t>
            </a:r>
            <a:r>
              <a:rPr kumimoji="1" lang="ja-JP" altLang="en-US" sz="1600" b="1" dirty="0" smtClean="0">
                <a:latin typeface="+mn-ea"/>
              </a:rPr>
              <a:t>年）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8859" y="3645024"/>
            <a:ext cx="5856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・握り寿司は韓国人の料理人が握り、</a:t>
            </a:r>
            <a:r>
              <a:rPr lang="ja-JP" altLang="en-US" sz="1600" b="1" dirty="0" smtClean="0">
                <a:latin typeface="+mn-ea"/>
              </a:rPr>
              <a:t>焼き鳥はフィリピン人が料理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8859" y="3946911"/>
            <a:ext cx="6348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・アルコール飲料：　日本酒、ビール、ワイン、ウイスキーなど飲み放題。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3568" y="4298278"/>
            <a:ext cx="8071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・フセインさんの話：　サウディでもアルコール飲料が手に入ることがあるが、人に知られない</a:t>
            </a:r>
            <a:endParaRPr kumimoji="1"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ように</a:t>
            </a:r>
            <a:r>
              <a:rPr kumimoji="1" lang="ja-JP" altLang="en-US" sz="1600" b="1" dirty="0" smtClean="0">
                <a:latin typeface="+mn-ea"/>
              </a:rPr>
              <a:t>一晩で飲んで、ガラス瓶は粉々に砕いて砂漠に</a:t>
            </a:r>
            <a:r>
              <a:rPr lang="ja-JP" altLang="en-US" sz="1600" b="1" dirty="0" smtClean="0">
                <a:latin typeface="+mn-ea"/>
              </a:rPr>
              <a:t>　</a:t>
            </a:r>
            <a:r>
              <a:rPr kumimoji="1" lang="ja-JP" altLang="en-US" sz="1600" b="1" dirty="0" smtClean="0">
                <a:latin typeface="+mn-ea"/>
              </a:rPr>
              <a:t>撒いて</a:t>
            </a:r>
            <a:r>
              <a:rPr lang="ja-JP" altLang="en-US" sz="1600" b="1" dirty="0" smtClean="0">
                <a:latin typeface="+mn-ea"/>
              </a:rPr>
              <a:t>しまう。一度に飲んでしまう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</a:t>
            </a:r>
            <a:r>
              <a:rPr lang="ja-JP" altLang="en-US" sz="1600" b="1" dirty="0" err="1" smtClean="0">
                <a:latin typeface="+mn-ea"/>
              </a:rPr>
              <a:t>ので</a:t>
            </a:r>
            <a:r>
              <a:rPr lang="ja-JP" altLang="en-US" sz="1600" b="1" dirty="0" smtClean="0">
                <a:latin typeface="+mn-ea"/>
              </a:rPr>
              <a:t>体には良くない。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3568" y="5142579"/>
            <a:ext cx="79143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・丹波大使の話（</a:t>
            </a:r>
            <a:r>
              <a:rPr lang="en-US" altLang="ja-JP" sz="1600" b="1" dirty="0" smtClean="0">
                <a:latin typeface="+mn-ea"/>
              </a:rPr>
              <a:t>1996</a:t>
            </a:r>
            <a:r>
              <a:rPr lang="ja-JP" altLang="en-US" sz="1600" b="1" dirty="0" smtClean="0">
                <a:latin typeface="+mn-ea"/>
              </a:rPr>
              <a:t>年</a:t>
            </a:r>
            <a:r>
              <a:rPr lang="en-US" altLang="ja-JP" sz="1600" b="1" dirty="0" smtClean="0">
                <a:latin typeface="+mn-ea"/>
              </a:rPr>
              <a:t>12</a:t>
            </a:r>
            <a:r>
              <a:rPr lang="ja-JP" altLang="en-US" sz="1600" b="1" dirty="0" smtClean="0">
                <a:latin typeface="+mn-ea"/>
              </a:rPr>
              <a:t>月）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</a:t>
            </a:r>
            <a:r>
              <a:rPr lang="en-US" altLang="ja-JP" sz="1600" b="1" dirty="0" smtClean="0">
                <a:latin typeface="+mn-ea"/>
              </a:rPr>
              <a:t>(1)</a:t>
            </a:r>
            <a:r>
              <a:rPr lang="ja-JP" altLang="en-US" sz="1600" b="1" dirty="0" smtClean="0">
                <a:latin typeface="+mn-ea"/>
              </a:rPr>
              <a:t>　去年の祝賀パ</a:t>
            </a:r>
            <a:r>
              <a:rPr lang="en-US" altLang="ja-JP" sz="1600" b="1" dirty="0" smtClean="0">
                <a:latin typeface="+mn-ea"/>
              </a:rPr>
              <a:t>^</a:t>
            </a:r>
            <a:r>
              <a:rPr lang="ja-JP" altLang="en-US" sz="1600" b="1" dirty="0" smtClean="0">
                <a:latin typeface="+mn-ea"/>
              </a:rPr>
              <a:t>ティーでは、飲み過ぎて朝まで</a:t>
            </a:r>
            <a:r>
              <a:rPr kumimoji="1" lang="ja-JP" altLang="en-US" sz="1600" b="1" dirty="0" smtClean="0">
                <a:latin typeface="+mn-ea"/>
              </a:rPr>
              <a:t>寝ていたサウディの人が何人かいた。</a:t>
            </a:r>
            <a:endParaRPr kumimoji="1"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</a:t>
            </a:r>
            <a:r>
              <a:rPr lang="en-US" altLang="ja-JP" sz="1600" b="1" dirty="0" smtClean="0">
                <a:latin typeface="+mn-ea"/>
              </a:rPr>
              <a:t>(2)</a:t>
            </a:r>
            <a:r>
              <a:rPr lang="ja-JP" altLang="en-US" sz="1600" b="1" dirty="0" smtClean="0">
                <a:latin typeface="+mn-ea"/>
              </a:rPr>
              <a:t>　サウディ政府は日本人の観光ツアーを</a:t>
            </a:r>
            <a:r>
              <a:rPr lang="en-US" altLang="ja-JP" sz="1600" b="1" dirty="0" smtClean="0">
                <a:latin typeface="+mn-ea"/>
              </a:rPr>
              <a:t>2</a:t>
            </a:r>
            <a:r>
              <a:rPr lang="ja-JP" altLang="en-US" sz="1600" b="1" dirty="0" smtClean="0">
                <a:latin typeface="+mn-ea"/>
              </a:rPr>
              <a:t>回開いた。観光事業を促進策の一環。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 　　　サウディには娯楽が少ない。日本人は行儀が良い。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3568" y="6210540"/>
            <a:ext cx="796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・</a:t>
            </a:r>
            <a:r>
              <a:rPr lang="ja-JP" altLang="en-US" sz="1600" b="1" dirty="0" smtClean="0">
                <a:latin typeface="+mn-ea"/>
              </a:rPr>
              <a:t>通訳などの話</a:t>
            </a:r>
            <a:r>
              <a:rPr kumimoji="1" lang="ja-JP" altLang="en-US" sz="1600" b="1" dirty="0" smtClean="0">
                <a:latin typeface="+mn-ea"/>
              </a:rPr>
              <a:t>：　サウディの人は遊牧への憧れから、トラック運転手のような職業が人気。</a:t>
            </a:r>
            <a:endParaRPr kumimoji="1" lang="ja-JP" altLang="en-US" sz="1600" b="1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24744"/>
            <a:ext cx="321371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226975" y="3306470"/>
            <a:ext cx="2912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ホテル裏側、図書館の入るビル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843808" y="404664"/>
            <a:ext cx="3435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の印象（補）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13504" y="3331592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内務省ビル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10204"/>
          <a:stretch>
            <a:fillRect/>
          </a:stretch>
        </p:blipFill>
        <p:spPr bwMode="auto">
          <a:xfrm>
            <a:off x="179512" y="3789040"/>
            <a:ext cx="328592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25000" t="15814" b="9612"/>
          <a:stretch>
            <a:fillRect/>
          </a:stretch>
        </p:blipFill>
        <p:spPr bwMode="auto">
          <a:xfrm>
            <a:off x="3589288" y="4149080"/>
            <a:ext cx="154973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21792" b="16550"/>
          <a:stretch>
            <a:fillRect/>
          </a:stretch>
        </p:blipFill>
        <p:spPr bwMode="auto">
          <a:xfrm flipV="1">
            <a:off x="5267671" y="3789040"/>
            <a:ext cx="3552801" cy="254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3738837" y="5373216"/>
            <a:ext cx="1218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 smtClean="0">
                <a:latin typeface="+mn-ea"/>
              </a:rPr>
              <a:t>現地の料理</a:t>
            </a:r>
            <a:endParaRPr kumimoji="1" lang="en-US" altLang="ja-JP" sz="1600" b="1" dirty="0" smtClean="0">
              <a:latin typeface="+mn-ea"/>
            </a:endParaRPr>
          </a:p>
          <a:p>
            <a:pPr algn="ctr"/>
            <a:r>
              <a:rPr lang="ja-JP" altLang="en-US" sz="1600" b="1" dirty="0" smtClean="0">
                <a:latin typeface="+mn-ea"/>
              </a:rPr>
              <a:t>ラクダ肉の</a:t>
            </a:r>
            <a:endParaRPr lang="en-US" altLang="ja-JP" sz="1600" b="1" dirty="0" smtClean="0">
              <a:latin typeface="+mn-ea"/>
            </a:endParaRPr>
          </a:p>
          <a:p>
            <a:pPr algn="ctr"/>
            <a:r>
              <a:rPr kumimoji="1" lang="ja-JP" altLang="en-US" sz="1600" b="1" dirty="0" smtClean="0">
                <a:latin typeface="+mn-ea"/>
              </a:rPr>
              <a:t>煮込み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2050" name="Picture 2" descr="C:\Documents and Settings\YF\My Documents\My Pictures\FSCN1997\2014-02-13_22　三角ビル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100741"/>
            <a:ext cx="3307396" cy="2204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33447" y="404664"/>
            <a:ext cx="3260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Jeddah/</a:t>
            </a:r>
            <a:r>
              <a:rPr lang="en-US" altLang="ja-JP" sz="2800" b="1" dirty="0" err="1" smtClean="0">
                <a:latin typeface="ＭＳ ゴシック" pitchFamily="49" charset="-128"/>
                <a:ea typeface="ＭＳ ゴシック" pitchFamily="49" charset="-128"/>
              </a:rPr>
              <a:t>Yanbuh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訪問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7544" y="2566645"/>
            <a:ext cx="5969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+mn-ea"/>
              </a:rPr>
              <a:t>Riyadh</a:t>
            </a:r>
            <a:r>
              <a:rPr kumimoji="1" lang="ja-JP" altLang="en-US" b="1" dirty="0" smtClean="0">
                <a:latin typeface="+mn-ea"/>
              </a:rPr>
              <a:t>　→ </a:t>
            </a:r>
            <a:r>
              <a:rPr kumimoji="1" lang="en-US" altLang="ja-JP" b="1" dirty="0" smtClean="0">
                <a:latin typeface="+mn-ea"/>
              </a:rPr>
              <a:t>Jeddah</a:t>
            </a:r>
            <a:r>
              <a:rPr kumimoji="1" lang="ja-JP" altLang="en-US" b="1" dirty="0" smtClean="0">
                <a:latin typeface="+mn-ea"/>
              </a:rPr>
              <a:t>：　飛行機の座席指定は意味が無い？！</a:t>
            </a:r>
            <a:endParaRPr kumimoji="1" lang="en-US" altLang="ja-JP" b="1" dirty="0" smtClean="0">
              <a:latin typeface="+mn-ea"/>
            </a:endParaRPr>
          </a:p>
          <a:p>
            <a:r>
              <a:rPr lang="ja-JP" altLang="en-US" b="1" dirty="0" smtClean="0">
                <a:latin typeface="+mn-ea"/>
              </a:rPr>
              <a:t>　　　　　　　　　　　　　 女性が優先的に窓際の席に通される。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1052736"/>
            <a:ext cx="8691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+mn-ea"/>
              </a:rPr>
              <a:t>Jeddah</a:t>
            </a:r>
            <a:r>
              <a:rPr kumimoji="1" lang="ja-JP" altLang="en-US" b="1" dirty="0" smtClean="0">
                <a:latin typeface="+mn-ea"/>
              </a:rPr>
              <a:t>訪問の目的：　逆浸透法海水淡水</a:t>
            </a:r>
            <a:r>
              <a:rPr lang="ja-JP" altLang="en-US" b="1" dirty="0" smtClean="0">
                <a:latin typeface="+mn-ea"/>
              </a:rPr>
              <a:t>化工場の視察。</a:t>
            </a:r>
            <a:r>
              <a:rPr kumimoji="1" lang="ja-JP" altLang="en-US" b="1" dirty="0" smtClean="0">
                <a:latin typeface="+mn-ea"/>
              </a:rPr>
              <a:t>申請手続きが間に合わず。</a:t>
            </a:r>
            <a:endParaRPr kumimoji="1" lang="en-US" altLang="ja-JP" b="1" dirty="0" smtClean="0">
              <a:latin typeface="+mn-ea"/>
            </a:endParaRPr>
          </a:p>
          <a:p>
            <a:r>
              <a:rPr lang="ja-JP" altLang="en-US" b="1" dirty="0" smtClean="0">
                <a:latin typeface="+mn-ea"/>
              </a:rPr>
              <a:t>　　　　　　　　　　　　　　</a:t>
            </a:r>
            <a:r>
              <a:rPr kumimoji="1" lang="ja-JP" altLang="en-US" b="1" dirty="0" smtClean="0">
                <a:latin typeface="+mn-ea"/>
              </a:rPr>
              <a:t>メディナの近くの</a:t>
            </a:r>
            <a:r>
              <a:rPr kumimoji="1" lang="en-US" altLang="ja-JP" b="1" dirty="0" err="1" smtClean="0">
                <a:latin typeface="+mn-ea"/>
              </a:rPr>
              <a:t>Yanbuh</a:t>
            </a:r>
            <a:r>
              <a:rPr kumimoji="1" lang="ja-JP" altLang="en-US" b="1" dirty="0" smtClean="0">
                <a:latin typeface="+mn-ea"/>
              </a:rPr>
              <a:t>工業都市の石油化学工場視察に変更。</a:t>
            </a:r>
            <a:endParaRPr kumimoji="1" lang="en-US" altLang="ja-JP" b="1" dirty="0" smtClean="0">
              <a:latin typeface="+mn-ea"/>
            </a:endParaRPr>
          </a:p>
          <a:p>
            <a:endParaRPr kumimoji="1" lang="ja-JP" altLang="en-US" b="1" dirty="0">
              <a:latin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4844" y="1700808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+mn-ea"/>
              </a:rPr>
              <a:t>Riyadh</a:t>
            </a:r>
            <a:r>
              <a:rPr kumimoji="1" lang="ja-JP" altLang="en-US" b="1" dirty="0" smtClean="0">
                <a:latin typeface="+mn-ea"/>
              </a:rPr>
              <a:t>　空港：　大きな礼拝用のスペース、タハーラ（洗浄）のための洗面室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4129" y="2123564"/>
            <a:ext cx="849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+mn-ea"/>
              </a:rPr>
              <a:t>Riyadh</a:t>
            </a:r>
            <a:r>
              <a:rPr kumimoji="1" lang="ja-JP" altLang="en-US" b="1" dirty="0" smtClean="0">
                <a:latin typeface="+mn-ea"/>
              </a:rPr>
              <a:t>　空港のチェックイン：　ベルトを外し靴を抜いても、</a:t>
            </a:r>
            <a:r>
              <a:rPr kumimoji="1" lang="en-US" altLang="ja-JP" b="1" dirty="0" smtClean="0">
                <a:latin typeface="+mn-ea"/>
              </a:rPr>
              <a:t>X</a:t>
            </a:r>
            <a:r>
              <a:rPr kumimoji="1" lang="ja-JP" altLang="en-US" b="1" dirty="0" smtClean="0">
                <a:latin typeface="+mn-ea"/>
              </a:rPr>
              <a:t>線検査装置は鳴り止まず。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4844" y="3275692"/>
            <a:ext cx="665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+mn-ea"/>
              </a:rPr>
              <a:t>Jeddah</a:t>
            </a:r>
            <a:r>
              <a:rPr kumimoji="1" lang="ja-JP" altLang="en-US" b="1" dirty="0" smtClean="0">
                <a:latin typeface="+mn-ea"/>
              </a:rPr>
              <a:t>空港：　乗客の輸送、超大型ジャッキ付きの“箱”型の乗り物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4844" y="3718773"/>
            <a:ext cx="7959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+mn-ea"/>
              </a:rPr>
              <a:t>Jeddah</a:t>
            </a:r>
            <a:r>
              <a:rPr kumimoji="1" lang="ja-JP" altLang="en-US" b="1" dirty="0" smtClean="0">
                <a:latin typeface="+mn-ea"/>
              </a:rPr>
              <a:t>のホテル：　</a:t>
            </a:r>
            <a:r>
              <a:rPr kumimoji="1" lang="en-US" altLang="ja-JP" b="1" dirty="0" smtClean="0">
                <a:latin typeface="+mn-ea"/>
              </a:rPr>
              <a:t>Intercontinental Hotel Jeddah</a:t>
            </a:r>
            <a:r>
              <a:rPr kumimoji="1" lang="ja-JP" altLang="en-US" b="1" dirty="0" smtClean="0">
                <a:latin typeface="+mn-ea"/>
              </a:rPr>
              <a:t>でも丁重な出迎えの裏には、</a:t>
            </a:r>
            <a:endParaRPr kumimoji="1" lang="en-US" altLang="ja-JP" b="1" dirty="0" smtClean="0">
              <a:latin typeface="+mn-ea"/>
            </a:endParaRPr>
          </a:p>
          <a:p>
            <a:r>
              <a:rPr lang="ja-JP" altLang="en-US" b="1" dirty="0" smtClean="0">
                <a:latin typeface="+mn-ea"/>
              </a:rPr>
              <a:t>　　　　　　　　　　　　</a:t>
            </a:r>
            <a:r>
              <a:rPr lang="en-US" altLang="ja-JP" b="1" dirty="0" smtClean="0">
                <a:latin typeface="+mn-ea"/>
              </a:rPr>
              <a:t>Red Sea Palace H.</a:t>
            </a:r>
            <a:r>
              <a:rPr lang="ja-JP" altLang="en-US" b="1" dirty="0" smtClean="0">
                <a:latin typeface="+mn-ea"/>
              </a:rPr>
              <a:t>に突然の変更、</a:t>
            </a:r>
            <a:r>
              <a:rPr lang="en-US" altLang="ja-JP" b="1" dirty="0" smtClean="0">
                <a:latin typeface="+mn-ea"/>
              </a:rPr>
              <a:t>Prince</a:t>
            </a:r>
            <a:r>
              <a:rPr lang="ja-JP" altLang="en-US" b="1" dirty="0" smtClean="0">
                <a:latin typeface="+mn-ea"/>
              </a:rPr>
              <a:t>の急な滞在のため。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4844" y="4427820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+mn-ea"/>
              </a:rPr>
              <a:t>翌早朝　</a:t>
            </a:r>
            <a:r>
              <a:rPr kumimoji="1" lang="en-US" altLang="ja-JP" b="1" dirty="0" err="1" smtClean="0">
                <a:latin typeface="+mn-ea"/>
              </a:rPr>
              <a:t>Yanbuh</a:t>
            </a:r>
            <a:r>
              <a:rPr kumimoji="1" lang="ja-JP" altLang="en-US" b="1" dirty="0" smtClean="0">
                <a:latin typeface="+mn-ea"/>
              </a:rPr>
              <a:t>へ：　国内線の</a:t>
            </a:r>
            <a:r>
              <a:rPr kumimoji="1" lang="en-US" altLang="ja-JP" b="1" dirty="0" smtClean="0">
                <a:latin typeface="+mn-ea"/>
              </a:rPr>
              <a:t>Jeddah</a:t>
            </a:r>
            <a:r>
              <a:rPr kumimoji="1" lang="ja-JP" altLang="en-US" b="1" dirty="0" smtClean="0">
                <a:latin typeface="+mn-ea"/>
              </a:rPr>
              <a:t>空港も非常に大きい。表示は全てアラビア語！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4844" y="4859868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latin typeface="+mn-ea"/>
              </a:rPr>
              <a:t>Yanbuh</a:t>
            </a:r>
            <a:r>
              <a:rPr lang="ja-JP" altLang="en-US" b="1" dirty="0" smtClean="0">
                <a:latin typeface="+mn-ea"/>
              </a:rPr>
              <a:t>訪問</a:t>
            </a:r>
            <a:r>
              <a:rPr kumimoji="1" lang="ja-JP" altLang="en-US" b="1" dirty="0" smtClean="0">
                <a:latin typeface="+mn-ea"/>
              </a:rPr>
              <a:t>：　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1243" y="5219908"/>
            <a:ext cx="450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+mn-ea"/>
              </a:rPr>
              <a:t>Royal Commission</a:t>
            </a:r>
            <a:r>
              <a:rPr kumimoji="1" lang="ja-JP" altLang="en-US" b="1" dirty="0" smtClean="0">
                <a:latin typeface="+mn-ea"/>
              </a:rPr>
              <a:t>で</a:t>
            </a:r>
            <a:r>
              <a:rPr lang="en-US" altLang="ja-JP" b="1" dirty="0" err="1" smtClean="0">
                <a:latin typeface="+mn-ea"/>
              </a:rPr>
              <a:t>Yanbuh</a:t>
            </a:r>
            <a:r>
              <a:rPr lang="ja-JP" altLang="en-US" b="1" dirty="0" smtClean="0">
                <a:latin typeface="+mn-ea"/>
              </a:rPr>
              <a:t>工業都市の説明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2876" y="5579948"/>
            <a:ext cx="8252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latin typeface="+mn-ea"/>
              </a:rPr>
              <a:t>Yanbuh</a:t>
            </a:r>
            <a:r>
              <a:rPr lang="ja-JP" altLang="en-US" b="1" dirty="0" smtClean="0">
                <a:latin typeface="+mn-ea"/>
              </a:rPr>
              <a:t>の石油化学工場視察：　製造部長は日本で実習教育、懐かしそうに応対。</a:t>
            </a:r>
            <a:endParaRPr lang="en-US" altLang="ja-JP" b="1" dirty="0" smtClean="0">
              <a:latin typeface="+mn-ea"/>
            </a:endParaRPr>
          </a:p>
          <a:p>
            <a:r>
              <a:rPr lang="ja-JP" altLang="en-US" b="1" dirty="0" smtClean="0">
                <a:latin typeface="+mn-ea"/>
              </a:rPr>
              <a:t>　　　　　　　　　　　　事務部長も非常に親日的・友好的。</a:t>
            </a:r>
            <a:endParaRPr lang="en-US" altLang="ja-JP" b="1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370599" y="332656"/>
            <a:ext cx="2353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err="1" smtClean="0">
                <a:latin typeface="+mj-ea"/>
                <a:ea typeface="+mj-ea"/>
              </a:rPr>
              <a:t>Yanbuh</a:t>
            </a:r>
            <a:r>
              <a:rPr lang="ja-JP" altLang="en-US" sz="2800" b="1" dirty="0" smtClean="0">
                <a:latin typeface="+mj-ea"/>
                <a:ea typeface="+mj-ea"/>
              </a:rPr>
              <a:t>の印象</a:t>
            </a:r>
            <a:endParaRPr lang="ja-JP" altLang="en-US" sz="2800" b="1" dirty="0">
              <a:latin typeface="+mj-ea"/>
              <a:ea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528" y="3225750"/>
            <a:ext cx="4960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latin typeface="+mn-ea"/>
              </a:rPr>
              <a:t>Yanbuh</a:t>
            </a:r>
            <a:r>
              <a:rPr kumimoji="1" lang="ja-JP" altLang="en-US" b="1" dirty="0" smtClean="0">
                <a:latin typeface="+mn-ea"/>
              </a:rPr>
              <a:t>：　</a:t>
            </a:r>
            <a:r>
              <a:rPr lang="ja-JP" altLang="en-US" b="1" dirty="0" smtClean="0">
                <a:latin typeface="+mn-ea"/>
              </a:rPr>
              <a:t>紅海側からの</a:t>
            </a:r>
            <a:r>
              <a:rPr lang="en-US" altLang="ja-JP" b="1" dirty="0" smtClean="0">
                <a:latin typeface="+mn-ea"/>
              </a:rPr>
              <a:t>Medina</a:t>
            </a:r>
            <a:r>
              <a:rPr lang="ja-JP" altLang="en-US" b="1" dirty="0" smtClean="0">
                <a:latin typeface="+mn-ea"/>
              </a:rPr>
              <a:t>の入り口の小魚港</a:t>
            </a:r>
            <a:endParaRPr lang="en-US" altLang="ja-JP" b="1" dirty="0" smtClean="0">
              <a:latin typeface="+mn-ea"/>
            </a:endParaRPr>
          </a:p>
          <a:p>
            <a:r>
              <a:rPr kumimoji="1" lang="ja-JP" altLang="en-US" b="1" dirty="0" smtClean="0">
                <a:latin typeface="+mn-ea"/>
              </a:rPr>
              <a:t>　　　　　　</a:t>
            </a:r>
            <a:r>
              <a:rPr kumimoji="1" lang="en-US" altLang="ja-JP" b="1" dirty="0" smtClean="0">
                <a:latin typeface="+mn-ea"/>
              </a:rPr>
              <a:t>1970</a:t>
            </a:r>
            <a:r>
              <a:rPr kumimoji="1" lang="ja-JP" altLang="en-US" b="1" dirty="0" smtClean="0">
                <a:latin typeface="+mn-ea"/>
              </a:rPr>
              <a:t>年代に計画的に建設した</a:t>
            </a:r>
            <a:r>
              <a:rPr lang="ja-JP" altLang="en-US" b="1" dirty="0" smtClean="0">
                <a:latin typeface="+mn-ea"/>
              </a:rPr>
              <a:t>工業都市</a:t>
            </a:r>
            <a:endParaRPr kumimoji="1" lang="en-US" altLang="ja-JP" b="1" dirty="0" smtClean="0">
              <a:latin typeface="+mn-ea"/>
            </a:endParaRPr>
          </a:p>
          <a:p>
            <a:r>
              <a:rPr lang="ja-JP" altLang="en-US" b="1" dirty="0" smtClean="0">
                <a:latin typeface="+mn-ea"/>
              </a:rPr>
              <a:t>　　　　　　東側ジュベールからパイプライン敷設</a:t>
            </a:r>
            <a:endParaRPr kumimoji="1" lang="en-US" altLang="ja-JP" b="1" dirty="0" smtClean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3528" y="4195688"/>
            <a:ext cx="5336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石油化学工場の製造部長：</a:t>
            </a:r>
            <a:r>
              <a:rPr lang="ja-JP" altLang="en-US" b="1" dirty="0" smtClean="0"/>
              <a:t>現場の技術者達と一緒</a:t>
            </a:r>
            <a:endParaRPr lang="en-US" altLang="ja-JP" b="1" dirty="0" smtClean="0"/>
          </a:p>
          <a:p>
            <a:r>
              <a:rPr lang="ja-JP" altLang="en-US" b="1" dirty="0" smtClean="0"/>
              <a:t>　　　　　　に生活。差別が無い、</a:t>
            </a:r>
            <a:r>
              <a:rPr kumimoji="1" lang="ja-JP" altLang="en-US" b="1" dirty="0" smtClean="0"/>
              <a:t>机上の勉強と実際</a:t>
            </a:r>
            <a:endParaRPr kumimoji="1" lang="en-US" altLang="ja-JP" b="1" dirty="0" smtClean="0"/>
          </a:p>
          <a:p>
            <a:r>
              <a:rPr lang="ja-JP" altLang="en-US" b="1" dirty="0" smtClean="0"/>
              <a:t>　　　　　　</a:t>
            </a:r>
            <a:r>
              <a:rPr kumimoji="1" lang="ja-JP" altLang="en-US" b="1" dirty="0" smtClean="0"/>
              <a:t>の操作</a:t>
            </a:r>
            <a:r>
              <a:rPr lang="en-US" altLang="ja-JP" b="1" dirty="0" smtClean="0"/>
              <a:t> </a:t>
            </a:r>
            <a:r>
              <a:rPr kumimoji="1" lang="ja-JP" altLang="en-US" b="1" dirty="0" smtClean="0"/>
              <a:t>も憶えられる。米国ではそうでない。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3528" y="5158933"/>
            <a:ext cx="5030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工場管理棟ロビーに社宅の模型、事務部長の話：</a:t>
            </a:r>
            <a:endParaRPr kumimoji="1" lang="en-US" altLang="ja-JP" b="1" dirty="0" smtClean="0"/>
          </a:p>
          <a:p>
            <a:r>
              <a:rPr lang="ja-JP" altLang="en-US" b="1" dirty="0" smtClean="0"/>
              <a:t>　　　　　　部長クラスの社宅、妻</a:t>
            </a:r>
            <a:r>
              <a:rPr lang="en-US" altLang="ja-JP" b="1" dirty="0" smtClean="0">
                <a:latin typeface="+mn-ea"/>
              </a:rPr>
              <a:t>4</a:t>
            </a:r>
            <a:r>
              <a:rPr lang="ja-JP" altLang="en-US" b="1" dirty="0" smtClean="0">
                <a:latin typeface="+mn-ea"/>
              </a:rPr>
              <a:t>人ま</a:t>
            </a:r>
            <a:r>
              <a:rPr lang="ja-JP" altLang="en-US" b="1" dirty="0" smtClean="0"/>
              <a:t>での間取り。</a:t>
            </a:r>
            <a:endParaRPr lang="en-US" altLang="ja-JP" b="1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3528" y="5807005"/>
            <a:ext cx="468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latin typeface="+mn-ea"/>
              </a:rPr>
              <a:t>Yanbuh</a:t>
            </a:r>
            <a:r>
              <a:rPr lang="ja-JP" altLang="en-US" b="1" dirty="0" smtClean="0">
                <a:latin typeface="+mn-ea"/>
              </a:rPr>
              <a:t>の空港：</a:t>
            </a:r>
            <a:r>
              <a:rPr lang="ja-JP" altLang="en-US" b="1" dirty="0" smtClean="0"/>
              <a:t>　待合室のカウンターに春巻き</a:t>
            </a:r>
            <a:endParaRPr lang="en-US" altLang="ja-JP" b="1" dirty="0" smtClean="0"/>
          </a:p>
          <a:p>
            <a:r>
              <a:rPr lang="ja-JP" altLang="en-US" b="1" dirty="0" smtClean="0">
                <a:latin typeface="+mn-ea"/>
              </a:rPr>
              <a:t>　　　　　　搭乗待合室で礼拝する若い男性。</a:t>
            </a:r>
            <a:endParaRPr kumimoji="1" lang="en-US" altLang="ja-JP" b="1" dirty="0" smtClean="0"/>
          </a:p>
        </p:txBody>
      </p:sp>
      <p:pic>
        <p:nvPicPr>
          <p:cNvPr id="2050" name="Picture 2" descr="C:\Documents and Settings\YF\My Documents\My Pictures\2014-02-14_2　Yanbuh　道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32" y="980729"/>
            <a:ext cx="2916324" cy="1944216"/>
          </a:xfrm>
          <a:prstGeom prst="rect">
            <a:avLst/>
          </a:prstGeom>
          <a:noFill/>
        </p:spPr>
      </p:pic>
      <p:pic>
        <p:nvPicPr>
          <p:cNvPr id="2051" name="Picture 3" descr="C:\Documents and Settings\YF\My Documents\My Pictures\2014-02-14_4　Yanbuh　工場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993429"/>
            <a:ext cx="2896494" cy="1930996"/>
          </a:xfrm>
          <a:prstGeom prst="rect">
            <a:avLst/>
          </a:prstGeom>
          <a:noFill/>
        </p:spPr>
      </p:pic>
      <p:pic>
        <p:nvPicPr>
          <p:cNvPr id="2052" name="Picture 4" descr="C:\Documents and Settings\YF\My Documents\My Pictures\2014-02-14_1 Yanbuh Royal Commiss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7932" y="980728"/>
            <a:ext cx="2916325" cy="1944217"/>
          </a:xfrm>
          <a:prstGeom prst="rect">
            <a:avLst/>
          </a:prstGeom>
          <a:noFill/>
        </p:spPr>
      </p:pic>
      <p:pic>
        <p:nvPicPr>
          <p:cNvPr id="2053" name="Picture 5" descr="C:\Documents and Settings\YF\My Documents\My Pictures\2014-02-14_3　Yanbuh　工場1.jpg"/>
          <p:cNvPicPr>
            <a:picLocks noChangeAspect="1" noChangeArrowheads="1"/>
          </p:cNvPicPr>
          <p:nvPr/>
        </p:nvPicPr>
        <p:blipFill>
          <a:blip r:embed="rId5" cstate="print"/>
          <a:srcRect l="11006" t="16509" b="20759"/>
          <a:stretch>
            <a:fillRect/>
          </a:stretch>
        </p:blipFill>
        <p:spPr bwMode="auto">
          <a:xfrm>
            <a:off x="6084168" y="3030860"/>
            <a:ext cx="2911352" cy="1368152"/>
          </a:xfrm>
          <a:prstGeom prst="rect">
            <a:avLst/>
          </a:prstGeom>
          <a:noFill/>
        </p:spPr>
      </p:pic>
      <p:pic>
        <p:nvPicPr>
          <p:cNvPr id="2054" name="Picture 6" descr="C:\Documents and Settings\YF\My Documents\My Pictures\2014-02-14_6　Yanbuh　工場長らと.jpg"/>
          <p:cNvPicPr>
            <a:picLocks noChangeAspect="1" noChangeArrowheads="1"/>
          </p:cNvPicPr>
          <p:nvPr/>
        </p:nvPicPr>
        <p:blipFill>
          <a:blip r:embed="rId6" cstate="print"/>
          <a:srcRect l="5224" r="2492" b="12191"/>
          <a:stretch>
            <a:fillRect/>
          </a:stretch>
        </p:blipFill>
        <p:spPr bwMode="auto">
          <a:xfrm>
            <a:off x="5652120" y="4509120"/>
            <a:ext cx="3292006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131840" y="332656"/>
            <a:ext cx="2896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Jeddah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の印象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(1)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323528" y="836712"/>
            <a:ext cx="6733127" cy="2232248"/>
            <a:chOff x="323528" y="836712"/>
            <a:chExt cx="6733127" cy="2232248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2070995" y="836712"/>
              <a:ext cx="4985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 smtClean="0">
                  <a:latin typeface="+mn-ea"/>
                </a:rPr>
                <a:t>・</a:t>
              </a:r>
              <a:r>
                <a:rPr kumimoji="1" lang="en-US" altLang="ja-JP" b="1" dirty="0" smtClean="0">
                  <a:latin typeface="+mn-ea"/>
                </a:rPr>
                <a:t>Red Sea Palace H.</a:t>
              </a:r>
              <a:r>
                <a:rPr kumimoji="1" lang="ja-JP" altLang="en-US" b="1" dirty="0" smtClean="0">
                  <a:latin typeface="+mn-ea"/>
                </a:rPr>
                <a:t>は旧市街の近くで便利な場所</a:t>
              </a:r>
              <a:endParaRPr kumimoji="1" lang="ja-JP" altLang="en-US" b="1" dirty="0">
                <a:latin typeface="+mn-ea"/>
              </a:endParaRPr>
            </a:p>
          </p:txBody>
        </p:sp>
        <p:grpSp>
          <p:nvGrpSpPr>
            <p:cNvPr id="25" name="グループ化 24"/>
            <p:cNvGrpSpPr/>
            <p:nvPr/>
          </p:nvGrpSpPr>
          <p:grpSpPr>
            <a:xfrm>
              <a:off x="323528" y="1196752"/>
              <a:ext cx="4392488" cy="1872208"/>
              <a:chOff x="323528" y="1196752"/>
              <a:chExt cx="4392488" cy="1872208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323528" y="1340768"/>
                <a:ext cx="4218550" cy="1728192"/>
                <a:chOff x="4572000" y="1628800"/>
                <a:chExt cx="4218550" cy="1728192"/>
              </a:xfrm>
            </p:grpSpPr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4871" r="14286"/>
                <a:stretch>
                  <a:fillRect/>
                </a:stretch>
              </p:blipFill>
              <p:spPr bwMode="auto">
                <a:xfrm rot="16200000">
                  <a:off x="5817179" y="383621"/>
                  <a:ext cx="1728192" cy="42185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7" name="直線コネクタ 6"/>
                <p:cNvCxnSpPr/>
                <p:nvPr/>
              </p:nvCxnSpPr>
              <p:spPr>
                <a:xfrm>
                  <a:off x="5385924" y="3271803"/>
                  <a:ext cx="480642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角丸四角形 8"/>
                <p:cNvSpPr/>
                <p:nvPr/>
              </p:nvSpPr>
              <p:spPr>
                <a:xfrm>
                  <a:off x="7857798" y="2041643"/>
                  <a:ext cx="274653" cy="128736"/>
                </a:xfrm>
                <a:prstGeom prst="roundRect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" name="円/楕円 9"/>
                <p:cNvSpPr/>
                <p:nvPr/>
              </p:nvSpPr>
              <p:spPr>
                <a:xfrm>
                  <a:off x="8132450" y="1920079"/>
                  <a:ext cx="549305" cy="386207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20" name="直線矢印コネクタ 19"/>
              <p:cNvCxnSpPr/>
              <p:nvPr/>
            </p:nvCxnSpPr>
            <p:spPr>
              <a:xfrm>
                <a:off x="3131840" y="1196752"/>
                <a:ext cx="576064" cy="64807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矢印コネクタ 22"/>
              <p:cNvCxnSpPr/>
              <p:nvPr/>
            </p:nvCxnSpPr>
            <p:spPr>
              <a:xfrm flipH="1">
                <a:off x="4139952" y="1196752"/>
                <a:ext cx="576064" cy="64807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テキスト ボックス 17"/>
          <p:cNvSpPr txBox="1"/>
          <p:nvPr/>
        </p:nvSpPr>
        <p:spPr>
          <a:xfrm>
            <a:off x="323528" y="3356992"/>
            <a:ext cx="4180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ホテルは入り江の奥、夏は悪臭が酷いという</a:t>
            </a:r>
            <a:endParaRPr kumimoji="1" lang="ja-JP" altLang="en-US" sz="1600" b="1" dirty="0"/>
          </a:p>
        </p:txBody>
      </p:sp>
      <p:grpSp>
        <p:nvGrpSpPr>
          <p:cNvPr id="26" name="グループ化 25"/>
          <p:cNvGrpSpPr/>
          <p:nvPr/>
        </p:nvGrpSpPr>
        <p:grpSpPr>
          <a:xfrm>
            <a:off x="335885" y="3645024"/>
            <a:ext cx="4308123" cy="2880320"/>
            <a:chOff x="479901" y="3645024"/>
            <a:chExt cx="4308123" cy="2880320"/>
          </a:xfrm>
        </p:grpSpPr>
        <p:pic>
          <p:nvPicPr>
            <p:cNvPr id="3076" name="Picture 4" descr="C:\Documents and Settings\YF\My Documents\My Pictures\2014-02-14_11　Jeddah 俯瞰.jpg"/>
            <p:cNvPicPr>
              <a:picLocks noChangeAspect="1" noChangeArrowheads="1"/>
            </p:cNvPicPr>
            <p:nvPr/>
          </p:nvPicPr>
          <p:blipFill>
            <a:blip r:embed="rId4" cstate="print"/>
            <a:srcRect t="3266" r="22301" b="20760"/>
            <a:stretch>
              <a:fillRect/>
            </a:stretch>
          </p:blipFill>
          <p:spPr bwMode="auto">
            <a:xfrm>
              <a:off x="479901" y="3717032"/>
              <a:ext cx="4308123" cy="2808312"/>
            </a:xfrm>
            <a:prstGeom prst="rect">
              <a:avLst/>
            </a:prstGeom>
            <a:noFill/>
          </p:spPr>
        </p:pic>
        <p:cxnSp>
          <p:nvCxnSpPr>
            <p:cNvPr id="27" name="直線矢印コネクタ 26"/>
            <p:cNvCxnSpPr/>
            <p:nvPr/>
          </p:nvCxnSpPr>
          <p:spPr>
            <a:xfrm flipH="1">
              <a:off x="899592" y="3645024"/>
              <a:ext cx="1008112" cy="100811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円/楕円 27"/>
            <p:cNvSpPr/>
            <p:nvPr/>
          </p:nvSpPr>
          <p:spPr>
            <a:xfrm>
              <a:off x="611560" y="4521477"/>
              <a:ext cx="648072" cy="21602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013005" y="5929535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 smtClean="0">
                  <a:solidFill>
                    <a:schemeClr val="bg1"/>
                  </a:solidFill>
                </a:rPr>
                <a:t>旧空港跡</a:t>
              </a:r>
              <a:endParaRPr kumimoji="1" lang="ja-JP" alt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4716016" y="3356992"/>
            <a:ext cx="461665" cy="15879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 dirty="0" smtClean="0"/>
              <a:t>ホテルの窓から</a:t>
            </a:r>
            <a:endParaRPr kumimoji="1" lang="ja-JP" altLang="en-US" b="1" dirty="0"/>
          </a:p>
        </p:txBody>
      </p:sp>
      <p:pic>
        <p:nvPicPr>
          <p:cNvPr id="3074" name="Picture 2" descr="C:\Documents and Settings\YF\My Documents\My Pictures\2014-02-14_19　Jeddahの街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388435"/>
            <a:ext cx="3744416" cy="2496277"/>
          </a:xfrm>
          <a:prstGeom prst="rect">
            <a:avLst/>
          </a:prstGeom>
          <a:noFill/>
        </p:spPr>
      </p:pic>
      <p:pic>
        <p:nvPicPr>
          <p:cNvPr id="3075" name="Picture 3" descr="C:\Documents and Settings\YF\My Documents\My Pictures\2014-02-14_12　Jeddahの街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029067"/>
            <a:ext cx="3744416" cy="2496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21766" y="404664"/>
            <a:ext cx="4499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サウディアラビア訪問の日程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07904" y="908720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（</a:t>
            </a:r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回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目の例）</a:t>
            </a:r>
            <a:endParaRPr kumimoji="1" lang="ja-JP" altLang="en-US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48529" y="1422068"/>
            <a:ext cx="822853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18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12:00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京都  → 成田　　　　　　阪神大震災の翌日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kumimoji="1" lang="en-US" altLang="ja-JP" b="1" dirty="0">
                <a:latin typeface="ＭＳ ゴシック" pitchFamily="49" charset="-128"/>
                <a:ea typeface="ＭＳ ゴシック" pitchFamily="49" charset="-128"/>
              </a:rPr>
              <a:t>19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</a:t>
            </a:r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10:00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成田  → 香港</a:t>
            </a:r>
            <a:endParaRPr kumimoji="1"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16:25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香港  →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Dubai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（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21:10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）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Dubai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泊（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Transit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の乗継ぎ）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　　　　　　　　　　　 </a:t>
            </a:r>
            <a:r>
              <a:rPr lang="en-US" altLang="ja-JP" b="1" dirty="0" err="1" smtClean="0">
                <a:latin typeface="ＭＳ ゴシック" pitchFamily="49" charset="-128"/>
                <a:ea typeface="ＭＳ ゴシック" pitchFamily="49" charset="-128"/>
              </a:rPr>
              <a:t>Sharjah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の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SC, </a:t>
            </a:r>
            <a:endParaRPr kumimoji="1"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en-US" altLang="ja-JP" b="1" dirty="0">
                <a:latin typeface="ＭＳ ゴシック" pitchFamily="49" charset="-128"/>
                <a:ea typeface="ＭＳ ゴシック" pitchFamily="49" charset="-128"/>
              </a:rPr>
              <a:t>20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17:15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Dubai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</a:t>
            </a:r>
            <a:r>
              <a:rPr lang="en-US" altLang="ja-JP" b="1" dirty="0" err="1" smtClean="0">
                <a:solidFill>
                  <a:srgbClr val="00B050"/>
                </a:solidFill>
                <a:latin typeface="ＭＳ ゴシック" pitchFamily="49" charset="-128"/>
                <a:ea typeface="ＭＳ ゴシック" pitchFamily="49" charset="-128"/>
              </a:rPr>
              <a:t>Makkah</a:t>
            </a:r>
            <a:r>
              <a:rPr lang="ja-JP" altLang="en-US" b="1" dirty="0" smtClean="0">
                <a:solidFill>
                  <a:srgbClr val="00B050"/>
                </a:solidFill>
                <a:latin typeface="ＭＳ ゴシック" pitchFamily="49" charset="-128"/>
                <a:ea typeface="ＭＳ ゴシック" pitchFamily="49" charset="-128"/>
              </a:rPr>
              <a:t>の方角の表示</a:t>
            </a:r>
            <a:endParaRPr lang="en-US" altLang="ja-JP" b="1" dirty="0" smtClean="0">
              <a:solidFill>
                <a:srgbClr val="00B05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r>
              <a:rPr kumimoji="1" lang="en-US" altLang="ja-JP" b="1" dirty="0">
                <a:latin typeface="ＭＳ ゴシック" pitchFamily="49" charset="-128"/>
                <a:ea typeface="ＭＳ ゴシック" pitchFamily="49" charset="-128"/>
              </a:rPr>
              <a:t>21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　　　　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Riyadh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</a:t>
            </a:r>
            <a:r>
              <a:rPr lang="ja-JP" altLang="en-US" b="1" dirty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PEC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中東事務所、赤い砂の砂漠</a:t>
            </a:r>
            <a:endParaRPr kumimoji="1"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en-US" altLang="ja-JP" b="1" dirty="0">
                <a:latin typeface="ＭＳ ゴシック" pitchFamily="49" charset="-128"/>
                <a:ea typeface="ＭＳ ゴシック" pitchFamily="49" charset="-128"/>
              </a:rPr>
              <a:t>22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</a:t>
            </a:r>
            <a:r>
              <a:rPr lang="ja-JP" altLang="en-US" b="1" dirty="0">
                <a:latin typeface="ＭＳ ゴシック" pitchFamily="49" charset="-128"/>
                <a:ea typeface="ＭＳ ゴシック" pitchFamily="49" charset="-128"/>
              </a:rPr>
              <a:t>　　　　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Riyadh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 歓迎パーティ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kumimoji="1" lang="en-US" altLang="ja-JP" b="1" dirty="0">
                <a:latin typeface="ＭＳ ゴシック" pitchFamily="49" charset="-128"/>
                <a:ea typeface="ＭＳ ゴシック" pitchFamily="49" charset="-128"/>
              </a:rPr>
              <a:t>23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b="1" dirty="0">
                <a:latin typeface="ＭＳ ゴシック" pitchFamily="49" charset="-128"/>
                <a:ea typeface="ＭＳ ゴシック" pitchFamily="49" charset="-128"/>
              </a:rPr>
              <a:t>　　　　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Riyadh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 返礼パーティ</a:t>
            </a:r>
            <a:endParaRPr kumimoji="1"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18:30 Riyadh</a:t>
            </a:r>
            <a:r>
              <a:rPr lang="ja-JP" altLang="en-US" b="1" dirty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Jeddah (19:55)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b="1" dirty="0" smtClean="0">
                <a:solidFill>
                  <a:srgbClr val="00B050"/>
                </a:solidFill>
                <a:latin typeface="ＭＳ ゴシック" pitchFamily="49" charset="-128"/>
                <a:ea typeface="ＭＳ ゴシック" pitchFamily="49" charset="-128"/>
              </a:rPr>
              <a:t>飛行機の座席</a:t>
            </a:r>
            <a:r>
              <a:rPr lang="en-US" altLang="ja-JP" b="1" dirty="0" smtClean="0">
                <a:solidFill>
                  <a:srgbClr val="00B050"/>
                </a:solidFill>
                <a:latin typeface="ＭＳ ゴシック" pitchFamily="49" charset="-128"/>
                <a:ea typeface="ＭＳ ゴシック" pitchFamily="49" charset="-128"/>
              </a:rPr>
              <a:t>‐</a:t>
            </a:r>
            <a:r>
              <a:rPr lang="ja-JP" altLang="en-US" b="1" dirty="0" smtClean="0">
                <a:solidFill>
                  <a:srgbClr val="00B050"/>
                </a:solidFill>
                <a:latin typeface="ＭＳ ゴシック" pitchFamily="49" charset="-128"/>
                <a:ea typeface="ＭＳ ゴシック" pitchFamily="49" charset="-128"/>
              </a:rPr>
              <a:t>女性優先</a:t>
            </a:r>
            <a:endParaRPr lang="en-US" altLang="ja-JP" b="1" dirty="0" smtClean="0">
              <a:solidFill>
                <a:srgbClr val="00B05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 　　　　　　　　　　　　　　　　</a:t>
            </a:r>
            <a:r>
              <a:rPr lang="en-US" altLang="ja-JP" b="1" dirty="0" err="1" smtClean="0">
                <a:latin typeface="ＭＳ ゴシック" pitchFamily="49" charset="-128"/>
                <a:ea typeface="ＭＳ ゴシック" pitchFamily="49" charset="-128"/>
              </a:rPr>
              <a:t>Intercont.H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.</a:t>
            </a:r>
            <a:r>
              <a:rPr lang="ja-JP" altLang="en-US" b="1" dirty="0" smtClean="0">
                <a:solidFill>
                  <a:srgbClr val="FF0000"/>
                </a:solidFill>
                <a:latin typeface="ＭＳ ゴシック" pitchFamily="49" charset="-128"/>
                <a:ea typeface="ＭＳ ゴシック" pitchFamily="49" charset="-128"/>
              </a:rPr>
              <a:t>→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Red Sea Palace H.</a:t>
            </a:r>
          </a:p>
          <a:p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24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 </a:t>
            </a:r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7:15 Jeddah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 </a:t>
            </a:r>
            <a:r>
              <a:rPr lang="en-US" altLang="ja-JP" b="1" dirty="0" err="1" smtClean="0">
                <a:latin typeface="ＭＳ ゴシック" pitchFamily="49" charset="-128"/>
                <a:ea typeface="ＭＳ ゴシック" pitchFamily="49" charset="-128"/>
              </a:rPr>
              <a:t>Yanbuh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(8:00)</a:t>
            </a:r>
          </a:p>
          <a:p>
            <a:r>
              <a:rPr kumimoji="1" lang="ja-JP" altLang="en-US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 　　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</a:t>
            </a:r>
            <a:r>
              <a:rPr lang="en-US" altLang="ja-JP" b="1" dirty="0" err="1" smtClean="0">
                <a:latin typeface="ＭＳ ゴシック" pitchFamily="49" charset="-128"/>
                <a:ea typeface="ＭＳ ゴシック" pitchFamily="49" charset="-128"/>
              </a:rPr>
              <a:t>Yanbuh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 石油化学工場見学　</a:t>
            </a:r>
            <a:endParaRPr kumimoji="1"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16:20 </a:t>
            </a:r>
            <a:r>
              <a:rPr lang="en-US" altLang="ja-JP" b="1" dirty="0" err="1" smtClean="0">
                <a:latin typeface="ＭＳ ゴシック" pitchFamily="49" charset="-128"/>
                <a:ea typeface="ＭＳ ゴシック" pitchFamily="49" charset="-128"/>
              </a:rPr>
              <a:t>Yanbuh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Jeddah (17:10)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Gold Souk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で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,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旧市街で</a:t>
            </a:r>
            <a:endParaRPr lang="en-US" altLang="ja-JP" b="1" dirty="0">
              <a:latin typeface="ＭＳ ゴシック" pitchFamily="49" charset="-128"/>
              <a:ea typeface="ＭＳ ゴシック" pitchFamily="49" charset="-128"/>
            </a:endParaRPr>
          </a:p>
          <a:p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25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</a:t>
            </a:r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15:05 Jeddah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Dubai  (18:30)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23:50 Dubai 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 　　　　　　　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Dubai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空港待合室で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26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　　　　　　　　香港　 </a:t>
            </a:r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(15:15)</a:t>
            </a:r>
          </a:p>
          <a:p>
            <a:r>
              <a:rPr lang="en-US" altLang="ja-JP" b="1" dirty="0">
                <a:latin typeface="ＭＳ ゴシック" pitchFamily="49" charset="-128"/>
                <a:ea typeface="ＭＳ ゴシック" pitchFamily="49" charset="-128"/>
              </a:rPr>
              <a:t>27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15:20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香港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 成田　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(20:00)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4229" y="1052736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ＭＳ ゴシック" pitchFamily="49" charset="-128"/>
                <a:ea typeface="ＭＳ ゴシック" pitchFamily="49" charset="-128"/>
              </a:rPr>
              <a:t>1995</a:t>
            </a:r>
            <a:r>
              <a:rPr lang="ja-JP" altLang="en-US" b="1" dirty="0">
                <a:latin typeface="ＭＳ ゴシック" pitchFamily="49" charset="-128"/>
                <a:ea typeface="ＭＳ ゴシック" pitchFamily="49" charset="-128"/>
              </a:rPr>
              <a:t>年</a:t>
            </a:r>
            <a:r>
              <a:rPr lang="en-US" altLang="ja-JP" b="1" dirty="0">
                <a:latin typeface="ＭＳ ゴシック" pitchFamily="49" charset="-128"/>
                <a:ea typeface="ＭＳ ゴシック" pitchFamily="49" charset="-128"/>
              </a:rPr>
              <a:t>1</a:t>
            </a:r>
            <a:r>
              <a:rPr lang="ja-JP" altLang="en-US" b="1" dirty="0">
                <a:latin typeface="ＭＳ ゴシック" pitchFamily="49" charset="-128"/>
                <a:ea typeface="ＭＳ ゴシック" pitchFamily="49" charset="-128"/>
              </a:rPr>
              <a:t>月</a:t>
            </a:r>
            <a:endParaRPr lang="en-US" altLang="ja-JP" b="1" dirty="0">
              <a:latin typeface="ＭＳ ゴシック" pitchFamily="49" charset="-128"/>
              <a:ea typeface="ＭＳ ゴシック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131840" y="188640"/>
            <a:ext cx="2896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Jeddah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の印象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(2)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3528" y="6430597"/>
            <a:ext cx="3264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日本から写真を送ると話すとポーズ</a:t>
            </a:r>
            <a:endParaRPr kumimoji="1" lang="ja-JP" altLang="en-US" sz="16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24128" y="3429000"/>
            <a:ext cx="22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Jeddah</a:t>
            </a:r>
            <a:r>
              <a:rPr kumimoji="1" lang="ja-JP" altLang="en-US" sz="1600" b="1" dirty="0" smtClean="0">
                <a:latin typeface="+mn-ea"/>
              </a:rPr>
              <a:t>旧市街の雑貨屋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053058" y="5877272"/>
            <a:ext cx="13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b="1" dirty="0" smtClean="0">
                <a:latin typeface="+mn-ea"/>
              </a:rPr>
              <a:t>レストランの</a:t>
            </a:r>
            <a:r>
              <a:rPr lang="ja-JP" altLang="en-US" sz="1400" b="1" dirty="0" smtClean="0">
                <a:latin typeface="+mn-ea"/>
              </a:rPr>
              <a:t>棚</a:t>
            </a:r>
            <a:endParaRPr lang="en-US" altLang="ja-JP" sz="1400" b="1" dirty="0" smtClean="0">
              <a:latin typeface="+mn-ea"/>
            </a:endParaRPr>
          </a:p>
          <a:p>
            <a:pPr algn="ctr"/>
            <a:r>
              <a:rPr lang="ja-JP" altLang="en-US" sz="1400" b="1" dirty="0" smtClean="0">
                <a:latin typeface="+mn-ea"/>
              </a:rPr>
              <a:t>のピクルスの瓶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00192" y="6336214"/>
            <a:ext cx="22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Jeddah</a:t>
            </a:r>
            <a:r>
              <a:rPr kumimoji="1" lang="ja-JP" altLang="en-US" sz="1600" b="1" dirty="0" smtClean="0">
                <a:latin typeface="+mn-ea"/>
              </a:rPr>
              <a:t>の人達の食べ物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31640" y="3429000"/>
            <a:ext cx="2560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親しくなった金細工・宝石店</a:t>
            </a:r>
            <a:endParaRPr kumimoji="1" lang="ja-JP" altLang="en-US" sz="1600" b="1" dirty="0"/>
          </a:p>
        </p:txBody>
      </p:sp>
      <p:pic>
        <p:nvPicPr>
          <p:cNvPr id="4098" name="Picture 2" descr="C:\Documents and Settings\YF\My Documents\My Pictures\2014-02-14_21　Jeddah　金細工店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3894012" cy="2596008"/>
          </a:xfrm>
          <a:prstGeom prst="rect">
            <a:avLst/>
          </a:prstGeom>
          <a:noFill/>
        </p:spPr>
      </p:pic>
      <p:pic>
        <p:nvPicPr>
          <p:cNvPr id="4099" name="Picture 3" descr="C:\Documents and Settings\YF\My Documents\My Pictures\2014-02-14_29　Jeddah　菓子屋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22987"/>
            <a:ext cx="3888432" cy="2592288"/>
          </a:xfrm>
          <a:prstGeom prst="rect">
            <a:avLst/>
          </a:prstGeom>
          <a:noFill/>
        </p:spPr>
      </p:pic>
      <p:pic>
        <p:nvPicPr>
          <p:cNvPr id="4100" name="Picture 4" descr="C:\Documents and Settings\YF\My Documents\My Pictures\2014-02-14_28　Jeddah　菓子屋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4"/>
            <a:ext cx="3559424" cy="2372949"/>
          </a:xfrm>
          <a:prstGeom prst="rect">
            <a:avLst/>
          </a:prstGeom>
          <a:noFill/>
        </p:spPr>
      </p:pic>
      <p:pic>
        <p:nvPicPr>
          <p:cNvPr id="4101" name="Picture 5" descr="C:\Documents and Settings\YF\My Documents\My Pictures\2014-02-14_31　Jeddah　地元料理.jpg"/>
          <p:cNvPicPr>
            <a:picLocks noChangeAspect="1" noChangeArrowheads="1"/>
          </p:cNvPicPr>
          <p:nvPr/>
        </p:nvPicPr>
        <p:blipFill>
          <a:blip r:embed="rId5" cstate="print"/>
          <a:srcRect l="29577" t="3649" b="16296"/>
          <a:stretch>
            <a:fillRect/>
          </a:stretch>
        </p:blipFill>
        <p:spPr bwMode="auto">
          <a:xfrm>
            <a:off x="5796136" y="3992072"/>
            <a:ext cx="3168352" cy="2401131"/>
          </a:xfrm>
          <a:prstGeom prst="rect">
            <a:avLst/>
          </a:prstGeom>
          <a:noFill/>
        </p:spPr>
      </p:pic>
      <p:pic>
        <p:nvPicPr>
          <p:cNvPr id="4102" name="Picture 6" descr="C:\Documents and Settings\YF\My Documents\My Pictures\2014-02-14_30　Jeddah　ピクルス.jpg"/>
          <p:cNvPicPr>
            <a:picLocks noChangeAspect="1" noChangeArrowheads="1"/>
          </p:cNvPicPr>
          <p:nvPr/>
        </p:nvPicPr>
        <p:blipFill>
          <a:blip r:embed="rId6" cstate="print"/>
          <a:srcRect l="24539" r="13162" b="6552"/>
          <a:stretch>
            <a:fillRect/>
          </a:stretch>
        </p:blipFill>
        <p:spPr bwMode="auto">
          <a:xfrm>
            <a:off x="3851920" y="4005064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979712" y="3861048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/>
              <a:t>アフラームとイカールを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贈られて喜ぶ大矢先生</a:t>
            </a:r>
            <a:endParaRPr kumimoji="1" lang="ja-JP" altLang="en-US" sz="1600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3131840" y="385500"/>
            <a:ext cx="2896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Jeddah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の印象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(3)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207892"/>
            <a:ext cx="1958530" cy="231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グループ化 12"/>
          <p:cNvGrpSpPr/>
          <p:nvPr/>
        </p:nvGrpSpPr>
        <p:grpSpPr>
          <a:xfrm>
            <a:off x="2123728" y="4725144"/>
            <a:ext cx="2821606" cy="1584176"/>
            <a:chOff x="2699792" y="4365104"/>
            <a:chExt cx="2821606" cy="1584176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2699792" y="4365104"/>
              <a:ext cx="282160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b="1" dirty="0" smtClean="0">
                  <a:latin typeface="+mn-ea"/>
                </a:rPr>
                <a:t>イカール（黒いゴムの輪）</a:t>
              </a:r>
              <a:endParaRPr lang="en-US" altLang="ja-JP" sz="1600" b="1" dirty="0" smtClean="0">
                <a:latin typeface="+mn-ea"/>
              </a:endParaRPr>
            </a:p>
            <a:p>
              <a:r>
                <a:rPr kumimoji="1" lang="ja-JP" altLang="en-US" sz="1600" b="1" dirty="0" smtClean="0">
                  <a:latin typeface="+mn-ea"/>
                </a:rPr>
                <a:t>アフラーム（グトラ</a:t>
              </a:r>
              <a:r>
                <a:rPr kumimoji="1" lang="en-US" altLang="ja-JP" sz="1600" b="1" dirty="0" smtClean="0">
                  <a:latin typeface="+mn-ea"/>
                </a:rPr>
                <a:t>/</a:t>
              </a:r>
              <a:r>
                <a:rPr kumimoji="1" lang="ja-JP" altLang="en-US" sz="1600" b="1" dirty="0" smtClean="0">
                  <a:latin typeface="+mn-ea"/>
                </a:rPr>
                <a:t>ヤシュマク）</a:t>
              </a:r>
              <a:endParaRPr kumimoji="1" lang="en-US" altLang="ja-JP" sz="1600" b="1" dirty="0" smtClean="0">
                <a:latin typeface="+mn-ea"/>
              </a:endParaRPr>
            </a:p>
            <a:p>
              <a:r>
                <a:rPr lang="ja-JP" altLang="en-US" sz="1600" b="1" dirty="0" smtClean="0">
                  <a:latin typeface="+mn-ea"/>
                </a:rPr>
                <a:t>クッフィーヤ（白いキャップ）</a:t>
              </a:r>
              <a:endParaRPr lang="en-US" altLang="ja-JP" sz="1600" b="1" dirty="0" smtClean="0">
                <a:latin typeface="+mn-ea"/>
              </a:endParaRPr>
            </a:p>
            <a:p>
              <a:r>
                <a:rPr kumimoji="1" lang="ja-JP" altLang="en-US" sz="1600" b="1" dirty="0" smtClean="0">
                  <a:latin typeface="+mn-ea"/>
                </a:rPr>
                <a:t>ミシュラハ（コート）</a:t>
              </a:r>
              <a:endParaRPr kumimoji="1" lang="en-US" altLang="ja-JP" sz="1600" b="1" dirty="0" smtClean="0">
                <a:latin typeface="+mn-ea"/>
              </a:endParaRPr>
            </a:p>
            <a:p>
              <a:r>
                <a:rPr lang="ja-JP" altLang="en-US" sz="1600" b="1" dirty="0" smtClean="0">
                  <a:latin typeface="+mn-ea"/>
                </a:rPr>
                <a:t>タウプ</a:t>
              </a:r>
              <a:endParaRPr lang="en-US" altLang="ja-JP" sz="1600" b="1" dirty="0" smtClean="0">
                <a:latin typeface="+mn-ea"/>
              </a:endParaRPr>
            </a:p>
            <a:p>
              <a:r>
                <a:rPr lang="ja-JP" altLang="en-US" sz="1600" b="1" dirty="0" smtClean="0">
                  <a:latin typeface="+mn-ea"/>
                </a:rPr>
                <a:t>サンダル</a:t>
              </a:r>
              <a:r>
                <a:rPr lang="en-US" altLang="ja-JP" sz="1600" b="1" dirty="0" smtClean="0">
                  <a:latin typeface="+mn-ea"/>
                </a:rPr>
                <a:t>/</a:t>
              </a:r>
              <a:r>
                <a:rPr lang="ja-JP" altLang="en-US" sz="1600" b="1" dirty="0" smtClean="0">
                  <a:latin typeface="+mn-ea"/>
                </a:rPr>
                <a:t>靴</a:t>
              </a:r>
              <a:endParaRPr kumimoji="1" lang="ja-JP" altLang="en-US" sz="1600" b="1" dirty="0">
                <a:latin typeface="+mn-ea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699792" y="4365104"/>
              <a:ext cx="2808312" cy="1584176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5702851" y="3822907"/>
            <a:ext cx="1991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男性の衣装について</a:t>
            </a:r>
            <a:endParaRPr kumimoji="1" lang="ja-JP" altLang="en-US" sz="1600" b="1" dirty="0"/>
          </a:p>
        </p:txBody>
      </p:sp>
      <p:pic>
        <p:nvPicPr>
          <p:cNvPr id="2" name="Picture 2" descr="C:\Documents and Settings\YF\My Documents\My Pictures\FSCN 9501 Ynbuh Jeddah\2014-02-14_18 Jeddah 大矢先生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497" y="960041"/>
            <a:ext cx="4351511" cy="2901007"/>
          </a:xfrm>
          <a:prstGeom prst="rect">
            <a:avLst/>
          </a:prstGeom>
          <a:noFill/>
        </p:spPr>
      </p:pic>
      <p:pic>
        <p:nvPicPr>
          <p:cNvPr id="3" name="Picture 3" descr="C:\Documents and Settings\YF\My Documents\My Pictures\FSCN 9501 Ynbuh Jeddah\2014-02-14_16　Jeddah　大矢先生2.jpg"/>
          <p:cNvPicPr>
            <a:picLocks noChangeAspect="1" noChangeArrowheads="1"/>
          </p:cNvPicPr>
          <p:nvPr/>
        </p:nvPicPr>
        <p:blipFill>
          <a:blip r:embed="rId4" cstate="print"/>
          <a:srcRect t="25997" r="16762"/>
          <a:stretch>
            <a:fillRect/>
          </a:stretch>
        </p:blipFill>
        <p:spPr bwMode="auto">
          <a:xfrm rot="16200000">
            <a:off x="-233721" y="4490307"/>
            <a:ext cx="2736305" cy="1621804"/>
          </a:xfrm>
          <a:prstGeom prst="rect">
            <a:avLst/>
          </a:prstGeom>
          <a:noFill/>
        </p:spPr>
      </p:pic>
      <p:pic>
        <p:nvPicPr>
          <p:cNvPr id="7" name="Picture 4" descr="C:\Documents and Settings\YF\My Documents\My Pictures\KACST 9512 集合184　補正.jpg"/>
          <p:cNvPicPr>
            <a:picLocks noChangeAspect="1" noChangeArrowheads="1"/>
          </p:cNvPicPr>
          <p:nvPr/>
        </p:nvPicPr>
        <p:blipFill>
          <a:blip r:embed="rId5" cstate="print"/>
          <a:srcRect t="7800" r="8621"/>
          <a:stretch>
            <a:fillRect/>
          </a:stretch>
        </p:blipFill>
        <p:spPr bwMode="auto">
          <a:xfrm>
            <a:off x="4716015" y="944338"/>
            <a:ext cx="4176465" cy="2927999"/>
          </a:xfrm>
          <a:prstGeom prst="rect">
            <a:avLst/>
          </a:prstGeom>
          <a:noFill/>
        </p:spPr>
      </p:pic>
      <p:pic>
        <p:nvPicPr>
          <p:cNvPr id="1029" name="Picture 5" descr="C:\Documents and Settings\YF\My Documents\My Pictures\2014-02-14_2　9712　子供とプール.jpg"/>
          <p:cNvPicPr>
            <a:picLocks noChangeAspect="1" noChangeArrowheads="1"/>
          </p:cNvPicPr>
          <p:nvPr/>
        </p:nvPicPr>
        <p:blipFill>
          <a:blip r:embed="rId6" cstate="print"/>
          <a:srcRect l="36364" t="20090" r="18881" b="33756"/>
          <a:stretch>
            <a:fillRect/>
          </a:stretch>
        </p:blipFill>
        <p:spPr bwMode="auto">
          <a:xfrm rot="5400000">
            <a:off x="4788024" y="4581128"/>
            <a:ext cx="2304256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60648"/>
            <a:ext cx="3240360" cy="239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正方形/長方形 1"/>
          <p:cNvSpPr/>
          <p:nvPr/>
        </p:nvSpPr>
        <p:spPr>
          <a:xfrm>
            <a:off x="2539149" y="260648"/>
            <a:ext cx="2896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Jeddah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の印象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(4)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528" y="836712"/>
            <a:ext cx="4620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・街の人達：　阪神大震災で　</a:t>
            </a:r>
            <a:r>
              <a:rPr kumimoji="1" lang="ja-JP" altLang="en-US" sz="1600" b="1" dirty="0" smtClean="0">
                <a:latin typeface="+mn-ea"/>
              </a:rPr>
              <a:t>“</a:t>
            </a:r>
            <a:r>
              <a:rPr kumimoji="1" lang="en-US" altLang="ja-JP" sz="1600" b="1" dirty="0" smtClean="0">
                <a:latin typeface="+mn-ea"/>
              </a:rPr>
              <a:t>Quake,</a:t>
            </a:r>
            <a:r>
              <a:rPr kumimoji="1" lang="ja-JP" altLang="en-US" sz="1600" b="1" dirty="0" smtClean="0">
                <a:latin typeface="+mn-ea"/>
              </a:rPr>
              <a:t>　大丈夫？”。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1268760"/>
            <a:ext cx="5113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・旧市街の両替で：　交換して来てあげようとお札をもって</a:t>
            </a:r>
            <a:endParaRPr kumimoji="1" lang="en-US" altLang="ja-JP" sz="1600" b="1" dirty="0" smtClean="0"/>
          </a:p>
          <a:p>
            <a:r>
              <a:rPr lang="ja-JP" altLang="en-US" sz="1600" b="1" dirty="0" smtClean="0"/>
              <a:t>　</a:t>
            </a:r>
            <a:r>
              <a:rPr kumimoji="1" lang="ja-JP" altLang="en-US" sz="1600" b="1" dirty="0" smtClean="0"/>
              <a:t>店を飛び出していった若者、チャンと</a:t>
            </a:r>
            <a:r>
              <a:rPr lang="ja-JP" altLang="en-US" sz="1600" b="1" dirty="0" smtClean="0"/>
              <a:t>両替をして来てくれ</a:t>
            </a:r>
            <a:endParaRPr lang="en-US" altLang="ja-JP" sz="1600" b="1" dirty="0" smtClean="0"/>
          </a:p>
          <a:p>
            <a:r>
              <a:rPr lang="ja-JP" altLang="en-US" sz="1600" b="1" dirty="0" smtClean="0"/>
              <a:t>　た！　見ず知らずの言葉も通じない外国人に！</a:t>
            </a:r>
            <a:endParaRPr kumimoji="1" lang="ja-JP" altLang="en-US" sz="16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2082334"/>
            <a:ext cx="53816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・</a:t>
            </a:r>
            <a:r>
              <a:rPr kumimoji="1" lang="ja-JP" altLang="en-US" sz="1600" b="1" dirty="0" smtClean="0">
                <a:latin typeface="+mn-ea"/>
              </a:rPr>
              <a:t>金細工・宝石の店で：　児玉先生が値段交渉をしていた時。</a:t>
            </a:r>
            <a:endParaRPr kumimoji="1"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　　　</a:t>
            </a:r>
            <a:r>
              <a:rPr kumimoji="1" lang="ja-JP" altLang="en-US" sz="1600" b="1" dirty="0" smtClean="0">
                <a:latin typeface="+mn-ea"/>
              </a:rPr>
              <a:t>店主</a:t>
            </a:r>
            <a:r>
              <a:rPr lang="ja-JP" altLang="en-US" sz="1600" b="1" dirty="0" smtClean="0">
                <a:latin typeface="+mn-ea"/>
              </a:rPr>
              <a:t>が金額を言い間違え、隣りにいた私に確認。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　　　言ってしまったことを素直に認めて交渉成立。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8" y="2946430"/>
            <a:ext cx="8100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・</a:t>
            </a:r>
            <a:r>
              <a:rPr kumimoji="1" lang="ja-JP" altLang="en-US" sz="1600" b="1" dirty="0" smtClean="0">
                <a:latin typeface="+mn-ea"/>
              </a:rPr>
              <a:t>礼拝の時間：　扉を閉めて閉店。</a:t>
            </a:r>
            <a:r>
              <a:rPr lang="ja-JP" altLang="en-US" sz="1600" b="1" dirty="0" smtClean="0">
                <a:latin typeface="+mn-ea"/>
              </a:rPr>
              <a:t>礼拝の時間が近い時には交渉が</a:t>
            </a:r>
            <a:r>
              <a:rPr kumimoji="1" lang="ja-JP" altLang="en-US" sz="1600" b="1" dirty="0" smtClean="0">
                <a:latin typeface="+mn-ea"/>
              </a:rPr>
              <a:t>有利に進むことも。</a:t>
            </a:r>
            <a:endParaRPr kumimoji="1"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　　　初めての頃は終わるまで店の外で待機、顔見知り後、扉を閉じた店の中で交渉継続。</a:t>
            </a:r>
            <a:endParaRPr lang="en-US" altLang="ja-JP" sz="1600" b="1" dirty="0" smtClean="0">
              <a:latin typeface="+mn-ea"/>
            </a:endParaRPr>
          </a:p>
          <a:p>
            <a:r>
              <a:rPr kumimoji="1" lang="ja-JP" altLang="en-US" sz="1600" b="1" dirty="0" smtClean="0">
                <a:latin typeface="+mn-ea"/>
              </a:rPr>
              <a:t>　　　　礼拝について、ただ神に感謝するだけ。“すっきりする</a:t>
            </a:r>
            <a:r>
              <a:rPr kumimoji="1" lang="en-US" altLang="ja-JP" sz="1600" b="1" dirty="0" smtClean="0">
                <a:latin typeface="+mn-ea"/>
              </a:rPr>
              <a:t>/</a:t>
            </a:r>
            <a:r>
              <a:rPr kumimoji="1" lang="ja-JP" altLang="en-US" sz="1600" b="1" dirty="0" smtClean="0">
                <a:latin typeface="+mn-ea"/>
              </a:rPr>
              <a:t>区切りが付く”。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3528" y="3810526"/>
            <a:ext cx="8569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・サウディアラビアには喜捨の習慣、乞食はいない、と聞いていた。しかし、</a:t>
            </a:r>
            <a:r>
              <a:rPr kumimoji="1" lang="en-US" altLang="ja-JP" sz="1600" b="1" dirty="0" smtClean="0">
                <a:latin typeface="+mn-ea"/>
              </a:rPr>
              <a:t>Gold </a:t>
            </a:r>
            <a:r>
              <a:rPr kumimoji="1" lang="en-US" altLang="ja-JP" sz="1600" b="1" dirty="0" err="1" smtClean="0">
                <a:latin typeface="+mn-ea"/>
              </a:rPr>
              <a:t>Souq</a:t>
            </a:r>
            <a:r>
              <a:rPr kumimoji="1" lang="ja-JP" altLang="en-US" sz="1600" b="1" dirty="0" smtClean="0">
                <a:latin typeface="+mn-ea"/>
              </a:rPr>
              <a:t>の近く</a:t>
            </a:r>
            <a:r>
              <a:rPr lang="ja-JP" altLang="en-US" sz="1600" b="1" dirty="0" smtClean="0">
                <a:latin typeface="+mn-ea"/>
              </a:rPr>
              <a:t>には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　　　幼子を連れた物貰いの女性</a:t>
            </a:r>
            <a:r>
              <a:rPr kumimoji="1" lang="ja-JP" altLang="en-US" sz="1600" b="1" dirty="0" smtClean="0">
                <a:latin typeface="+mn-ea"/>
              </a:rPr>
              <a:t>。店に入らぬようにと</a:t>
            </a:r>
            <a:r>
              <a:rPr lang="ja-JP" altLang="en-US" sz="1600" b="1" dirty="0" smtClean="0">
                <a:latin typeface="+mn-ea"/>
              </a:rPr>
              <a:t>何がしかのお金を与えていた。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3528" y="4386590"/>
            <a:ext cx="7691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・犬猫を見かけない。犬はタブー（ムハンマドに咬みついてことがあったということから）。</a:t>
            </a:r>
            <a:endParaRPr kumimoji="1" lang="en-US" altLang="ja-JP" sz="1600" b="1" dirty="0" smtClean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3528" y="4746630"/>
            <a:ext cx="7620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・</a:t>
            </a:r>
            <a:r>
              <a:rPr kumimoji="1" lang="en-US" altLang="ja-JP" sz="1600" b="1" dirty="0" smtClean="0">
                <a:latin typeface="+mn-ea"/>
              </a:rPr>
              <a:t>Jeddah</a:t>
            </a:r>
            <a:r>
              <a:rPr kumimoji="1" lang="ja-JP" altLang="en-US" sz="1600" b="1" dirty="0" smtClean="0">
                <a:latin typeface="+mn-ea"/>
              </a:rPr>
              <a:t>でも、日没の礼拝後、アバヤを着た子供連れ女性、大勢繰り出す。</a:t>
            </a:r>
            <a:endParaRPr kumimoji="1" lang="en-US" altLang="ja-JP" sz="1600" b="1" dirty="0" smtClean="0">
              <a:latin typeface="+mn-ea"/>
            </a:endParaRPr>
          </a:p>
          <a:p>
            <a:r>
              <a:rPr kumimoji="1" lang="ja-JP" altLang="en-US" sz="1600" b="1" dirty="0" smtClean="0">
                <a:latin typeface="+mn-ea"/>
              </a:rPr>
              <a:t>　　　　月は優しい、太陽は嫌われ者と言われて、同行の「日出雄氏」がしょげていた。</a:t>
            </a:r>
            <a:endParaRPr kumimoji="1" lang="en-US" altLang="ja-JP" sz="1600" b="1" dirty="0" smtClean="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3528" y="5394702"/>
            <a:ext cx="832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・タクシーの運転手：　イラン、イラク、パキスタンなどのイスラムの出稼ぎ。車は日本製中古車</a:t>
            </a:r>
            <a:r>
              <a:rPr lang="ja-JP" altLang="en-US" sz="1600" b="1" dirty="0" smtClean="0">
                <a:latin typeface="+mn-ea"/>
              </a:rPr>
              <a:t>。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　　　彼らはアラビア語のコーランを学んでいるので言葉には困らないと言っていた。</a:t>
            </a:r>
            <a:endParaRPr kumimoji="1" lang="en-US" altLang="ja-JP" sz="1600" b="1" dirty="0" smtClean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528" y="6042774"/>
            <a:ext cx="8024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・空港で</a:t>
            </a:r>
            <a:r>
              <a:rPr lang="ja-JP" altLang="en-US" sz="1600" b="1" dirty="0" smtClean="0"/>
              <a:t>の出来事：　金・宝飾店の人。ランダムに荷物の徹底検査。アラビア語だけの案内。</a:t>
            </a:r>
            <a:endParaRPr kumimoji="1" lang="en-US" altLang="ja-JP" sz="1600" b="1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115213" y="188640"/>
            <a:ext cx="2896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Jeddah</a:t>
            </a:r>
            <a:r>
              <a:rPr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の印象</a:t>
            </a: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(5)</a:t>
            </a:r>
            <a:endParaRPr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99792" y="3573016"/>
            <a:ext cx="3757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Intercontinental Hotel Jeddah</a:t>
            </a:r>
            <a:r>
              <a:rPr kumimoji="1" lang="ja-JP" altLang="en-US" sz="1600" b="1" dirty="0" smtClean="0">
                <a:latin typeface="+mn-ea"/>
              </a:rPr>
              <a:t>からの眺め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29543" y="3594502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夕方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75283" y="3594502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翌朝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478968" y="6042774"/>
            <a:ext cx="2605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ホテルの前の海岸の公園で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3528" y="6309320"/>
            <a:ext cx="8427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ホテルで写真撮影について確かめると、屋内では女性がいない時は</a:t>
            </a:r>
            <a:r>
              <a:rPr kumimoji="1" lang="en-US" altLang="ja-JP" sz="1600" b="1" dirty="0" smtClean="0">
                <a:latin typeface="+mn-ea"/>
              </a:rPr>
              <a:t>OK</a:t>
            </a:r>
            <a:r>
              <a:rPr kumimoji="1" lang="ja-JP" altLang="en-US" sz="1600" b="1" dirty="0" err="1" smtClean="0">
                <a:latin typeface="+mn-ea"/>
              </a:rPr>
              <a:t>、</a:t>
            </a:r>
            <a:r>
              <a:rPr kumimoji="1" lang="ja-JP" altLang="en-US" sz="1600" b="1" dirty="0" smtClean="0">
                <a:latin typeface="+mn-ea"/>
              </a:rPr>
              <a:t>屋外では撮らないこと。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2051" name="Picture 3" descr="C:\Documents and Settings\YF\My Documents\My Pictures\Inter Contin H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764704"/>
            <a:ext cx="4243499" cy="2828999"/>
          </a:xfrm>
          <a:prstGeom prst="rect">
            <a:avLst/>
          </a:prstGeom>
          <a:noFill/>
        </p:spPr>
      </p:pic>
      <p:pic>
        <p:nvPicPr>
          <p:cNvPr id="2052" name="Picture 4" descr="C:\Documents and Settings\YF\My Documents\My Pictures\2014-02-14_43　Inter Contin H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365"/>
            <a:ext cx="4248472" cy="2832315"/>
          </a:xfrm>
          <a:prstGeom prst="rect">
            <a:avLst/>
          </a:prstGeom>
          <a:noFill/>
        </p:spPr>
      </p:pic>
      <p:pic>
        <p:nvPicPr>
          <p:cNvPr id="2053" name="Picture 5" descr="C:\Documents and Settings\YF\My Documents\My Pictures\2014-02-14_36　Jeddah　釣り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00" y="4005064"/>
            <a:ext cx="2916324" cy="1944216"/>
          </a:xfrm>
          <a:prstGeom prst="rect">
            <a:avLst/>
          </a:prstGeom>
          <a:noFill/>
        </p:spPr>
      </p:pic>
      <p:pic>
        <p:nvPicPr>
          <p:cNvPr id="2054" name="Picture 6" descr="C:\Documents and Settings\YF\My Documents\My Pictures\2014-02-14_37　Jeddah　釣果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3" y="4005064"/>
            <a:ext cx="2916323" cy="1944216"/>
          </a:xfrm>
          <a:prstGeom prst="rect">
            <a:avLst/>
          </a:prstGeom>
          <a:noFill/>
        </p:spPr>
      </p:pic>
      <p:pic>
        <p:nvPicPr>
          <p:cNvPr id="2055" name="Picture 7" descr="C:\Documents and Settings\YF\My Documents\My Pictures\2014-02-14_34　ブウゲンビリア.jpg"/>
          <p:cNvPicPr>
            <a:picLocks noChangeAspect="1" noChangeArrowheads="1"/>
          </p:cNvPicPr>
          <p:nvPr/>
        </p:nvPicPr>
        <p:blipFill>
          <a:blip r:embed="rId6" cstate="print"/>
          <a:srcRect l="12500" r="14583" b="15625"/>
          <a:stretch>
            <a:fillRect/>
          </a:stretch>
        </p:blipFill>
        <p:spPr bwMode="auto">
          <a:xfrm>
            <a:off x="6372200" y="4005064"/>
            <a:ext cx="2520280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5148064" y="1556792"/>
            <a:ext cx="3603468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275856" y="2348880"/>
            <a:ext cx="1752228" cy="189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コネクタ 4"/>
          <p:cNvCxnSpPr/>
          <p:nvPr/>
        </p:nvCxnSpPr>
        <p:spPr>
          <a:xfrm>
            <a:off x="5436096" y="2505253"/>
            <a:ext cx="7200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7452320" y="4365104"/>
            <a:ext cx="936104" cy="10801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47864" y="332656"/>
            <a:ext cx="246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+mj-ea"/>
                <a:ea typeface="+mj-ea"/>
              </a:rPr>
              <a:t>Bahrain</a:t>
            </a:r>
            <a:r>
              <a:rPr kumimoji="1" lang="ja-JP" altLang="en-US" sz="2400" b="1" dirty="0" smtClean="0">
                <a:latin typeface="+mj-ea"/>
                <a:ea typeface="+mj-ea"/>
              </a:rPr>
              <a:t>（</a:t>
            </a:r>
            <a:r>
              <a:rPr kumimoji="1" lang="en-US" altLang="ja-JP" sz="2400" b="1" dirty="0" smtClean="0">
                <a:latin typeface="+mj-ea"/>
                <a:ea typeface="+mj-ea"/>
              </a:rPr>
              <a:t>Manama)</a:t>
            </a:r>
            <a:endParaRPr kumimoji="1" lang="ja-JP" altLang="en-US" sz="2400" b="1" dirty="0">
              <a:latin typeface="+mj-ea"/>
              <a:ea typeface="+mj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1560" y="980728"/>
            <a:ext cx="3818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・</a:t>
            </a:r>
            <a:r>
              <a:rPr kumimoji="1" lang="en-US" altLang="ja-JP" sz="1600" b="1" dirty="0" smtClean="0">
                <a:latin typeface="+mn-ea"/>
              </a:rPr>
              <a:t>Transit</a:t>
            </a:r>
            <a:r>
              <a:rPr kumimoji="1" lang="ja-JP" altLang="en-US" sz="1600" b="1" dirty="0" smtClean="0">
                <a:latin typeface="+mn-ea"/>
              </a:rPr>
              <a:t>のホテルのまわり、近代的町並み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1560" y="1362254"/>
            <a:ext cx="2581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・街角でサフランを売る老人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1560" y="1722294"/>
            <a:ext cx="2356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・銀器、</a:t>
            </a:r>
            <a:r>
              <a:rPr lang="en-US" altLang="ja-JP" sz="1600" b="1" dirty="0" smtClean="0">
                <a:latin typeface="+mn-ea"/>
              </a:rPr>
              <a:t>Tea Cup</a:t>
            </a:r>
            <a:r>
              <a:rPr lang="ja-JP" altLang="en-US" sz="1600" b="1" dirty="0" smtClean="0">
                <a:latin typeface="+mn-ea"/>
              </a:rPr>
              <a:t>などの店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0970" y="4437112"/>
            <a:ext cx="1690078" cy="197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Documents and Settings\YF\My Documents\My Pictures\2014-02-14_0　Bahrein　1.jpg"/>
          <p:cNvPicPr>
            <a:picLocks noChangeAspect="1" noChangeArrowheads="1"/>
          </p:cNvPicPr>
          <p:nvPr/>
        </p:nvPicPr>
        <p:blipFill>
          <a:blip r:embed="rId5" cstate="print"/>
          <a:srcRect l="20391" t="13291" r="6080" b="9624"/>
          <a:stretch>
            <a:fillRect/>
          </a:stretch>
        </p:blipFill>
        <p:spPr bwMode="auto">
          <a:xfrm>
            <a:off x="364516" y="2348880"/>
            <a:ext cx="2781766" cy="1944216"/>
          </a:xfrm>
          <a:prstGeom prst="rect">
            <a:avLst/>
          </a:prstGeom>
          <a:noFill/>
        </p:spPr>
      </p:pic>
      <p:pic>
        <p:nvPicPr>
          <p:cNvPr id="3" name="Picture 3" descr="C:\Documents and Settings\YF\My Documents\My Pictures\2014-02-14_1　Bahrein　2.jpg"/>
          <p:cNvPicPr>
            <a:picLocks noChangeAspect="1" noChangeArrowheads="1"/>
          </p:cNvPicPr>
          <p:nvPr/>
        </p:nvPicPr>
        <p:blipFill>
          <a:blip r:embed="rId6" cstate="print"/>
          <a:srcRect l="10113"/>
          <a:stretch>
            <a:fillRect/>
          </a:stretch>
        </p:blipFill>
        <p:spPr bwMode="auto">
          <a:xfrm>
            <a:off x="359153" y="4388854"/>
            <a:ext cx="2803748" cy="2132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966569" y="332656"/>
            <a:ext cx="1194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+mj-ea"/>
                <a:ea typeface="+mj-ea"/>
              </a:rPr>
              <a:t>Kuwait</a:t>
            </a:r>
            <a:endParaRPr kumimoji="1" lang="ja-JP" altLang="en-US" sz="2800" b="1" dirty="0">
              <a:latin typeface="+mj-ea"/>
              <a:ea typeface="+mj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47615" y="836712"/>
            <a:ext cx="676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+mn-ea"/>
              </a:rPr>
              <a:t>旅行の目的：　</a:t>
            </a:r>
            <a:r>
              <a:rPr kumimoji="1" lang="en-US" altLang="ja-JP" b="1" dirty="0" smtClean="0">
                <a:latin typeface="+mn-ea"/>
              </a:rPr>
              <a:t>KISR (Kuwait Institute for Scientific Research) </a:t>
            </a:r>
            <a:r>
              <a:rPr kumimoji="1" lang="ja-JP" altLang="en-US" b="1" dirty="0" smtClean="0">
                <a:latin typeface="+mn-ea"/>
              </a:rPr>
              <a:t>訪問</a:t>
            </a:r>
            <a:endParaRPr kumimoji="1" lang="en-US" altLang="ja-JP" b="1" dirty="0" smtClean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44427" y="1218238"/>
            <a:ext cx="4081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・逆浸透（</a:t>
            </a:r>
            <a:r>
              <a:rPr kumimoji="1" lang="en-US" altLang="ja-JP" sz="1600" b="1" dirty="0" smtClean="0">
                <a:latin typeface="+mn-ea"/>
              </a:rPr>
              <a:t>RO</a:t>
            </a:r>
            <a:r>
              <a:rPr kumimoji="1" lang="ja-JP" altLang="en-US" sz="1600" b="1" dirty="0" smtClean="0">
                <a:latin typeface="+mn-ea"/>
              </a:rPr>
              <a:t>）膜海水淡水化の研究状況視察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34601" y="1506270"/>
            <a:ext cx="2977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・砂漠緑化技術の研究状況視察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2" y="1916832"/>
            <a:ext cx="328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+mn-ea"/>
              </a:rPr>
              <a:t>・</a:t>
            </a:r>
            <a:r>
              <a:rPr kumimoji="1" lang="en-US" altLang="ja-JP" b="1" dirty="0" smtClean="0">
                <a:latin typeface="+mn-ea"/>
              </a:rPr>
              <a:t>RO</a:t>
            </a:r>
            <a:r>
              <a:rPr kumimoji="1" lang="ja-JP" altLang="en-US" b="1" dirty="0" smtClean="0">
                <a:latin typeface="+mn-ea"/>
              </a:rPr>
              <a:t>膜海水淡水化の研究状況：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1952" y="2276872"/>
            <a:ext cx="7755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・第一次湾岸戦争で研究室の図書・文献・資料、及び実験装置全てをイラクが持ち去る。</a:t>
            </a:r>
            <a:endParaRPr kumimoji="1"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・イラク撤退後入手した膜モジュールと設備で実験を再開。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　海水取水方法の検討；　排水再利用の見当</a:t>
            </a:r>
            <a:endParaRPr lang="en-US" altLang="ja-JP" sz="1600" b="1" dirty="0" smtClean="0"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9552" y="4571836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+mn-ea"/>
              </a:rPr>
              <a:t>・砂漠緑化技術の研究開発状況視察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6631" y="4913873"/>
            <a:ext cx="77684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・米軍は油田火災の消火に海水を使用。</a:t>
            </a:r>
            <a:endParaRPr lang="en-US" altLang="ja-JP" sz="1600" b="1" dirty="0" smtClean="0">
              <a:latin typeface="+mn-ea"/>
            </a:endParaRPr>
          </a:p>
          <a:p>
            <a:r>
              <a:rPr kumimoji="1" lang="ja-JP" altLang="en-US" sz="1600" b="1" dirty="0" smtClean="0">
                <a:latin typeface="+mn-ea"/>
              </a:rPr>
              <a:t>・消火後流出した原油と海水の塩分を除去し、植生を回復する作業を日本の協力で推進</a:t>
            </a:r>
            <a:endParaRPr kumimoji="1"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・砂にしみ込んだ重質油は溶剤で洗浄、残存する油分と塩分は真水で洗浄。</a:t>
            </a:r>
            <a:endParaRPr lang="en-US" altLang="ja-JP" sz="1600" b="1" dirty="0" smtClean="0">
              <a:latin typeface="+mn-ea"/>
            </a:endParaRPr>
          </a:p>
          <a:p>
            <a:r>
              <a:rPr kumimoji="1" lang="ja-JP" altLang="en-US" sz="1600" b="1" dirty="0" smtClean="0">
                <a:latin typeface="+mn-ea"/>
              </a:rPr>
              <a:t>・残存する油分（芳香族系成分）を微生物で分解。微生物のスクリーニングと馴致。</a:t>
            </a:r>
            <a:endParaRPr kumimoji="1"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・耐塩性の植物を植えて、植生回復を促進。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87824" y="3068960"/>
            <a:ext cx="2233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solidFill>
                  <a:schemeClr val="tx2"/>
                </a:solidFill>
                <a:latin typeface="+mn-ea"/>
              </a:rPr>
              <a:t>日本製</a:t>
            </a:r>
            <a:r>
              <a:rPr kumimoji="1" lang="en-US" altLang="ja-JP" sz="1600" b="1" dirty="0" smtClean="0">
                <a:solidFill>
                  <a:schemeClr val="tx2"/>
                </a:solidFill>
                <a:latin typeface="+mn-ea"/>
              </a:rPr>
              <a:t>RO</a:t>
            </a:r>
            <a:r>
              <a:rPr kumimoji="1" lang="ja-JP" altLang="en-US" sz="1600" b="1" dirty="0" smtClean="0">
                <a:solidFill>
                  <a:schemeClr val="tx2"/>
                </a:solidFill>
                <a:latin typeface="+mn-ea"/>
              </a:rPr>
              <a:t>膜モジュール</a:t>
            </a:r>
            <a:endParaRPr kumimoji="1" lang="ja-JP" altLang="en-US" sz="16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6631" y="3429000"/>
            <a:ext cx="71400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・研究者たちの言い分：　イラクは泥棒、しかしクウェートで一人も死傷はいない！</a:t>
            </a:r>
            <a:endParaRPr kumimoji="1"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（イラク人もアラブ、スンニ派も多いため？）</a:t>
            </a:r>
            <a:endParaRPr kumimoji="1"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・イラク軍は米軍に追われ撤退する時に、時間稼ぎに油田に火をつけて逃げた。</a:t>
            </a:r>
            <a:endParaRPr lang="en-US" altLang="ja-JP" sz="1600" b="1" dirty="0" smtClean="0">
              <a:latin typeface="+mn-ea"/>
            </a:endParaRPr>
          </a:p>
          <a:p>
            <a:r>
              <a:rPr kumimoji="1" lang="ja-JP" altLang="en-US" sz="1600" b="1" dirty="0" smtClean="0">
                <a:latin typeface="+mn-ea"/>
              </a:rPr>
              <a:t>・まだ、許可のない海岸や砂漠に近付かないこと。地雷が残っている。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87824" y="6258798"/>
            <a:ext cx="2162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solidFill>
                  <a:schemeClr val="tx2"/>
                </a:solidFill>
                <a:latin typeface="+mn-ea"/>
              </a:rPr>
              <a:t>日本のゼネコンが活躍</a:t>
            </a:r>
            <a:endParaRPr kumimoji="1" lang="ja-JP" altLang="en-US" sz="1600" b="1" dirty="0">
              <a:solidFill>
                <a:schemeClr val="tx2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06425" y="188640"/>
            <a:ext cx="2326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+mj-ea"/>
                <a:ea typeface="+mj-ea"/>
              </a:rPr>
              <a:t>Kuwait</a:t>
            </a:r>
            <a:r>
              <a:rPr lang="ja-JP" altLang="en-US" sz="2800" b="1" dirty="0" smtClean="0">
                <a:latin typeface="+mj-ea"/>
                <a:ea typeface="+mj-ea"/>
              </a:rPr>
              <a:t> </a:t>
            </a:r>
            <a:r>
              <a:rPr lang="en-US" altLang="ja-JP" sz="2800" b="1" dirty="0" smtClean="0">
                <a:latin typeface="+mj-ea"/>
                <a:ea typeface="+mj-ea"/>
              </a:rPr>
              <a:t>City(1)</a:t>
            </a:r>
            <a:endParaRPr kumimoji="1" lang="ja-JP" altLang="en-US" sz="2800" b="1" dirty="0">
              <a:latin typeface="+mj-ea"/>
              <a:ea typeface="+mj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584" y="836712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+mn-ea"/>
              </a:rPr>
              <a:t>・非常にきれいな街</a:t>
            </a:r>
            <a:endParaRPr kumimoji="1" lang="ja-JP" altLang="en-US" b="1" dirty="0">
              <a:latin typeface="+mn-ea"/>
            </a:endParaRPr>
          </a:p>
        </p:txBody>
      </p:sp>
      <p:pic>
        <p:nvPicPr>
          <p:cNvPr id="4" name="Picture 2" descr="C:\Documents and Settings\YF\My Documents\My Pictures\2014-02-14_3　クウェート街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073524" cy="2715682"/>
          </a:xfrm>
          <a:prstGeom prst="rect">
            <a:avLst/>
          </a:prstGeom>
          <a:noFill/>
        </p:spPr>
      </p:pic>
      <p:pic>
        <p:nvPicPr>
          <p:cNvPr id="4099" name="Picture 3" descr="C:\Documents and Settings\YF\My Documents\My Pictures\2014-02-14_18　クウェートタワー.jpg"/>
          <p:cNvPicPr>
            <a:picLocks noChangeAspect="1" noChangeArrowheads="1"/>
          </p:cNvPicPr>
          <p:nvPr/>
        </p:nvPicPr>
        <p:blipFill>
          <a:blip r:embed="rId3" cstate="print"/>
          <a:srcRect t="6604" r="18868"/>
          <a:stretch>
            <a:fillRect/>
          </a:stretch>
        </p:blipFill>
        <p:spPr bwMode="auto">
          <a:xfrm rot="5400000">
            <a:off x="4190298" y="1185464"/>
            <a:ext cx="3096346" cy="2376263"/>
          </a:xfrm>
          <a:prstGeom prst="rect">
            <a:avLst/>
          </a:prstGeom>
          <a:noFill/>
        </p:spPr>
      </p:pic>
      <p:pic>
        <p:nvPicPr>
          <p:cNvPr id="4100" name="Picture 4" descr="C:\Documents and Settings\YF\My Documents\My Pictures\2014-02-14_6　クウェート　街2.jpg"/>
          <p:cNvPicPr>
            <a:picLocks noChangeAspect="1" noChangeArrowheads="1"/>
          </p:cNvPicPr>
          <p:nvPr/>
        </p:nvPicPr>
        <p:blipFill>
          <a:blip r:embed="rId4" cstate="print"/>
          <a:srcRect l="3346" b="26309"/>
          <a:stretch>
            <a:fillRect/>
          </a:stretch>
        </p:blipFill>
        <p:spPr bwMode="auto">
          <a:xfrm rot="5400000">
            <a:off x="6364585" y="1590419"/>
            <a:ext cx="3065576" cy="1558166"/>
          </a:xfrm>
          <a:prstGeom prst="rect">
            <a:avLst/>
          </a:prstGeom>
          <a:noFill/>
        </p:spPr>
      </p:pic>
      <p:pic>
        <p:nvPicPr>
          <p:cNvPr id="4101" name="Picture 5" descr="C:\Documents and Settings\YF\My Documents\My Pictures\2014-02-14_4　クウェート　家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383" y="4018918"/>
            <a:ext cx="4073524" cy="2715682"/>
          </a:xfrm>
          <a:prstGeom prst="rect">
            <a:avLst/>
          </a:prstGeom>
          <a:noFill/>
        </p:spPr>
      </p:pic>
      <p:pic>
        <p:nvPicPr>
          <p:cNvPr id="4102" name="Picture 6" descr="C:\Documents and Settings\YF\My Documents\My Pictures\2014-02-14_20　クウェート　街3.jpg"/>
          <p:cNvPicPr>
            <a:picLocks noChangeAspect="1" noChangeArrowheads="1"/>
          </p:cNvPicPr>
          <p:nvPr/>
        </p:nvPicPr>
        <p:blipFill>
          <a:blip r:embed="rId6" cstate="print"/>
          <a:srcRect l="7664" b="7762"/>
          <a:stretch>
            <a:fillRect/>
          </a:stretch>
        </p:blipFill>
        <p:spPr bwMode="auto">
          <a:xfrm>
            <a:off x="4572000" y="4005064"/>
            <a:ext cx="4104456" cy="2733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406425" y="116632"/>
            <a:ext cx="2326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+mj-ea"/>
                <a:ea typeface="+mj-ea"/>
              </a:rPr>
              <a:t>Kuwait</a:t>
            </a:r>
            <a:r>
              <a:rPr lang="ja-JP" altLang="en-US" sz="2800" b="1" dirty="0" smtClean="0">
                <a:latin typeface="+mj-ea"/>
                <a:ea typeface="+mj-ea"/>
              </a:rPr>
              <a:t> </a:t>
            </a:r>
            <a:r>
              <a:rPr lang="en-US" altLang="ja-JP" sz="2800" b="1" dirty="0" smtClean="0">
                <a:latin typeface="+mj-ea"/>
                <a:ea typeface="+mj-ea"/>
              </a:rPr>
              <a:t>City(2)</a:t>
            </a:r>
            <a:endParaRPr kumimoji="1" lang="ja-JP" altLang="en-US" sz="2800" b="1" dirty="0">
              <a:latin typeface="+mj-ea"/>
              <a:ea typeface="+mj-ea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32255"/>
          <a:stretch>
            <a:fillRect/>
          </a:stretch>
        </p:blipFill>
        <p:spPr bwMode="auto">
          <a:xfrm>
            <a:off x="179512" y="3573016"/>
            <a:ext cx="21602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1242596" y="2936519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アーケード街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17800" y="2936519"/>
            <a:ext cx="225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アーケード街</a:t>
            </a:r>
            <a:r>
              <a:rPr lang="ja-JP" altLang="en-US" sz="1600" b="1" dirty="0" smtClean="0">
                <a:latin typeface="+mn-ea"/>
              </a:rPr>
              <a:t>のナッツ屋</a:t>
            </a:r>
            <a:endParaRPr kumimoji="1" lang="en-US" altLang="ja-JP" sz="1600" b="1" dirty="0" smtClean="0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512" y="5733256"/>
            <a:ext cx="1925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 dirty="0" smtClean="0">
                <a:latin typeface="+mn-ea"/>
              </a:rPr>
              <a:t>ホテル入口でパンを</a:t>
            </a:r>
            <a:endParaRPr lang="en-US" altLang="ja-JP" sz="1600" b="1" dirty="0" smtClean="0">
              <a:latin typeface="+mn-ea"/>
            </a:endParaRPr>
          </a:p>
          <a:p>
            <a:pPr algn="ctr"/>
            <a:r>
              <a:rPr lang="ja-JP" altLang="en-US" sz="1600" b="1" dirty="0" smtClean="0">
                <a:latin typeface="+mn-ea"/>
              </a:rPr>
              <a:t>焼く女性</a:t>
            </a:r>
            <a:endParaRPr kumimoji="1" lang="en-US" altLang="ja-JP" sz="1600" b="1" dirty="0" smtClean="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35200" y="6093296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アーケード街</a:t>
            </a:r>
            <a:r>
              <a:rPr lang="ja-JP" altLang="en-US" sz="1600" b="1" dirty="0" smtClean="0">
                <a:latin typeface="+mn-ea"/>
              </a:rPr>
              <a:t>のケーキ屋</a:t>
            </a:r>
            <a:endParaRPr kumimoji="1" lang="en-US" altLang="ja-JP" sz="1600" b="1" dirty="0" smtClean="0">
              <a:latin typeface="+mn-ea"/>
            </a:endParaRPr>
          </a:p>
        </p:txBody>
      </p:sp>
      <p:pic>
        <p:nvPicPr>
          <p:cNvPr id="1026" name="Picture 2" descr="C:\Documents and Settings\YF\My Documents\My Pictures\2014-02-14_8 クウェートのアーケード1.jpg"/>
          <p:cNvPicPr>
            <a:picLocks noChangeAspect="1" noChangeArrowheads="1"/>
          </p:cNvPicPr>
          <p:nvPr/>
        </p:nvPicPr>
        <p:blipFill>
          <a:blip r:embed="rId4" cstate="print"/>
          <a:srcRect t="6741"/>
          <a:stretch>
            <a:fillRect/>
          </a:stretch>
        </p:blipFill>
        <p:spPr bwMode="auto">
          <a:xfrm>
            <a:off x="107504" y="920295"/>
            <a:ext cx="3204863" cy="1992559"/>
          </a:xfrm>
          <a:prstGeom prst="rect">
            <a:avLst/>
          </a:prstGeom>
          <a:noFill/>
        </p:spPr>
      </p:pic>
      <p:pic>
        <p:nvPicPr>
          <p:cNvPr id="1027" name="Picture 3" descr="C:\Documents and Settings\YF\My Documents\My Pictures\2014-02-14_12　クウェートの豆や.jpg"/>
          <p:cNvPicPr>
            <a:picLocks noChangeAspect="1" noChangeArrowheads="1"/>
          </p:cNvPicPr>
          <p:nvPr/>
        </p:nvPicPr>
        <p:blipFill>
          <a:blip r:embed="rId5" cstate="print"/>
          <a:srcRect l="8162" t="6122" r="12258" b="8177"/>
          <a:stretch>
            <a:fillRect/>
          </a:stretch>
        </p:blipFill>
        <p:spPr bwMode="auto">
          <a:xfrm>
            <a:off x="3383867" y="920295"/>
            <a:ext cx="2808312" cy="2016224"/>
          </a:xfrm>
          <a:prstGeom prst="rect">
            <a:avLst/>
          </a:prstGeom>
          <a:noFill/>
        </p:spPr>
      </p:pic>
      <p:pic>
        <p:nvPicPr>
          <p:cNvPr id="1028" name="Picture 4" descr="C:\Documents and Settings\YF\My Documents\My Pictures\2014-02-14_13　クウェートの豆や2.jpg"/>
          <p:cNvPicPr>
            <a:picLocks noChangeAspect="1" noChangeArrowheads="1"/>
          </p:cNvPicPr>
          <p:nvPr/>
        </p:nvPicPr>
        <p:blipFill>
          <a:blip r:embed="rId6" cstate="print"/>
          <a:srcRect l="4444" r="6667" b="1000"/>
          <a:stretch>
            <a:fillRect/>
          </a:stretch>
        </p:blipFill>
        <p:spPr bwMode="auto">
          <a:xfrm>
            <a:off x="6277042" y="908720"/>
            <a:ext cx="2715453" cy="2016224"/>
          </a:xfrm>
          <a:prstGeom prst="rect">
            <a:avLst/>
          </a:prstGeom>
          <a:noFill/>
        </p:spPr>
      </p:pic>
      <p:pic>
        <p:nvPicPr>
          <p:cNvPr id="1029" name="Picture 5" descr="C:\Documents and Settings\YF\My Documents\My Pictures\2014-02-14_15　クウェートのお菓子屋.jpg"/>
          <p:cNvPicPr>
            <a:picLocks noChangeAspect="1" noChangeArrowheads="1"/>
          </p:cNvPicPr>
          <p:nvPr/>
        </p:nvPicPr>
        <p:blipFill>
          <a:blip r:embed="rId7" cstate="print"/>
          <a:srcRect l="4771" r="9681" b="9681"/>
          <a:stretch>
            <a:fillRect/>
          </a:stretch>
        </p:blipFill>
        <p:spPr bwMode="auto">
          <a:xfrm>
            <a:off x="5465500" y="3429000"/>
            <a:ext cx="3546612" cy="2640293"/>
          </a:xfrm>
          <a:prstGeom prst="rect">
            <a:avLst/>
          </a:prstGeom>
          <a:noFill/>
        </p:spPr>
      </p:pic>
      <p:pic>
        <p:nvPicPr>
          <p:cNvPr id="1030" name="Picture 6" descr="C:\Documents and Settings\YF\My Documents\My Pictures\2014-02-14_14　クウェートのケーキや1.jpg"/>
          <p:cNvPicPr>
            <a:picLocks noChangeAspect="1" noChangeArrowheads="1"/>
          </p:cNvPicPr>
          <p:nvPr/>
        </p:nvPicPr>
        <p:blipFill>
          <a:blip r:embed="rId8" cstate="print"/>
          <a:srcRect l="27307"/>
          <a:stretch>
            <a:fillRect/>
          </a:stretch>
        </p:blipFill>
        <p:spPr bwMode="auto">
          <a:xfrm>
            <a:off x="2459384" y="3429000"/>
            <a:ext cx="2875346" cy="2636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843808" y="332656"/>
            <a:ext cx="3430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+mj-ea"/>
                <a:ea typeface="+mj-ea"/>
              </a:rPr>
              <a:t>砂漠の緑化技術開発</a:t>
            </a:r>
            <a:endParaRPr kumimoji="1" lang="ja-JP" altLang="en-US" sz="2800" b="1" dirty="0">
              <a:latin typeface="+mj-ea"/>
              <a:ea typeface="+mj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05125" y="2086248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油井採掘口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3650" y="4123680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Oil Lake </a:t>
            </a:r>
            <a:r>
              <a:rPr kumimoji="1" lang="ja-JP" altLang="en-US" sz="1600" b="1" dirty="0" smtClean="0">
                <a:latin typeface="+mn-ea"/>
              </a:rPr>
              <a:t>の跡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99592" y="6282406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Oil Lake </a:t>
            </a:r>
            <a:r>
              <a:rPr kumimoji="1" lang="ja-JP" altLang="en-US" sz="1600" b="1" dirty="0" smtClean="0">
                <a:latin typeface="+mn-ea"/>
              </a:rPr>
              <a:t>の跡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03848" y="3090446"/>
            <a:ext cx="2481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+mn-ea"/>
              </a:rPr>
              <a:t>Oil Lake </a:t>
            </a:r>
            <a:r>
              <a:rPr kumimoji="1" lang="ja-JP" altLang="en-US" sz="1600" b="1" dirty="0" smtClean="0">
                <a:latin typeface="+mn-ea"/>
              </a:rPr>
              <a:t>の砂を掘り起こす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71630" y="3090446"/>
            <a:ext cx="2404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油を含んだ砂の溶媒洗浄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35714" y="5724545"/>
            <a:ext cx="2172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洗浄後の砂を畝にし、</a:t>
            </a:r>
            <a:endParaRPr kumimoji="1" lang="en-US" altLang="ja-JP" sz="1600" b="1" dirty="0" smtClean="0">
              <a:latin typeface="+mn-ea"/>
            </a:endParaRPr>
          </a:p>
          <a:p>
            <a:r>
              <a:rPr kumimoji="1" lang="ja-JP" altLang="en-US" sz="1600" b="1" dirty="0" smtClean="0">
                <a:latin typeface="+mn-ea"/>
              </a:rPr>
              <a:t>油分解後植物を植える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60050" y="5724545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耐塩性耐油性植物の試験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1026" name="Picture 2" descr="C:\Documents and Settings\YF\My Documents\My Pictures\2014-02-14_27 石油採掘口.jpg"/>
          <p:cNvPicPr>
            <a:picLocks noChangeAspect="1" noChangeArrowheads="1"/>
          </p:cNvPicPr>
          <p:nvPr/>
        </p:nvPicPr>
        <p:blipFill>
          <a:blip r:embed="rId2" cstate="print"/>
          <a:srcRect l="13890" t="30349" r="5060" b="22638"/>
          <a:stretch>
            <a:fillRect/>
          </a:stretch>
        </p:blipFill>
        <p:spPr bwMode="auto">
          <a:xfrm>
            <a:off x="251520" y="1102588"/>
            <a:ext cx="2664296" cy="1030268"/>
          </a:xfrm>
          <a:prstGeom prst="rect">
            <a:avLst/>
          </a:prstGeom>
          <a:noFill/>
        </p:spPr>
      </p:pic>
      <p:pic>
        <p:nvPicPr>
          <p:cNvPr id="1027" name="Picture 3" descr="C:\Documents and Settings\YF\My Documents\My Pictures\2014-02-14_28　Oil lake　跡.jpg"/>
          <p:cNvPicPr>
            <a:picLocks noChangeAspect="1" noChangeArrowheads="1"/>
          </p:cNvPicPr>
          <p:nvPr/>
        </p:nvPicPr>
        <p:blipFill>
          <a:blip r:embed="rId3" cstate="print"/>
          <a:srcRect r="18994" b="21143"/>
          <a:stretch>
            <a:fillRect/>
          </a:stretch>
        </p:blipFill>
        <p:spPr bwMode="auto">
          <a:xfrm>
            <a:off x="237892" y="2420889"/>
            <a:ext cx="2662934" cy="1728191"/>
          </a:xfrm>
          <a:prstGeom prst="rect">
            <a:avLst/>
          </a:prstGeom>
          <a:noFill/>
        </p:spPr>
      </p:pic>
      <p:pic>
        <p:nvPicPr>
          <p:cNvPr id="1028" name="Picture 4" descr="C:\Documents and Settings\YF\My Documents\My Pictures\2014-02-14_8　Oil lake　跡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252" y="4505739"/>
            <a:ext cx="2705372" cy="1803581"/>
          </a:xfrm>
          <a:prstGeom prst="rect">
            <a:avLst/>
          </a:prstGeom>
          <a:noFill/>
        </p:spPr>
      </p:pic>
      <p:pic>
        <p:nvPicPr>
          <p:cNvPr id="1029" name="Picture 5" descr="C:\Documents and Settings\YF\My Documents\My Pictures\2014-02-14_9　砂漠緑化作業.jpg"/>
          <p:cNvPicPr>
            <a:picLocks noChangeAspect="1" noChangeArrowheads="1"/>
          </p:cNvPicPr>
          <p:nvPr/>
        </p:nvPicPr>
        <p:blipFill>
          <a:blip r:embed="rId5" cstate="print"/>
          <a:srcRect r="4762"/>
          <a:stretch>
            <a:fillRect/>
          </a:stretch>
        </p:blipFill>
        <p:spPr bwMode="auto">
          <a:xfrm>
            <a:off x="3059832" y="1099319"/>
            <a:ext cx="2880320" cy="2016224"/>
          </a:xfrm>
          <a:prstGeom prst="rect">
            <a:avLst/>
          </a:prstGeom>
          <a:noFill/>
        </p:spPr>
      </p:pic>
      <p:pic>
        <p:nvPicPr>
          <p:cNvPr id="1030" name="Picture 6" descr="C:\Documents and Settings\YF\My Documents\My Pictures\2014-02-14_17　溶媒洗浄.jpg"/>
          <p:cNvPicPr>
            <a:picLocks noChangeAspect="1" noChangeArrowheads="1"/>
          </p:cNvPicPr>
          <p:nvPr/>
        </p:nvPicPr>
        <p:blipFill>
          <a:blip r:embed="rId6" cstate="print"/>
          <a:srcRect r="5729"/>
          <a:stretch>
            <a:fillRect/>
          </a:stretch>
        </p:blipFill>
        <p:spPr bwMode="auto">
          <a:xfrm>
            <a:off x="6084168" y="1097850"/>
            <a:ext cx="2880320" cy="2036912"/>
          </a:xfrm>
          <a:prstGeom prst="rect">
            <a:avLst/>
          </a:prstGeom>
          <a:noFill/>
        </p:spPr>
      </p:pic>
      <p:pic>
        <p:nvPicPr>
          <p:cNvPr id="1031" name="Picture 7" descr="C:\Documents and Settings\YF\My Documents\My Pictures\2014-02-14_20　砂漠脱塩脱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35118" y="3717032"/>
            <a:ext cx="2957400" cy="1971600"/>
          </a:xfrm>
          <a:prstGeom prst="rect">
            <a:avLst/>
          </a:prstGeom>
          <a:noFill/>
        </p:spPr>
      </p:pic>
      <p:pic>
        <p:nvPicPr>
          <p:cNvPr id="1032" name="Picture 8" descr="C:\Documents and Settings\YF\My Documents\My Pictures\2014-02-14_22　植物探索.jpg"/>
          <p:cNvPicPr>
            <a:picLocks noChangeAspect="1" noChangeArrowheads="1"/>
          </p:cNvPicPr>
          <p:nvPr/>
        </p:nvPicPr>
        <p:blipFill>
          <a:blip r:embed="rId8" cstate="print"/>
          <a:srcRect l="9195" b="6897"/>
          <a:stretch>
            <a:fillRect/>
          </a:stretch>
        </p:blipFill>
        <p:spPr bwMode="auto">
          <a:xfrm>
            <a:off x="6084168" y="3717032"/>
            <a:ext cx="2844316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504901" y="591071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終りにあたって</a:t>
            </a:r>
            <a:endParaRPr kumimoji="1" lang="ja-JP" altLang="en-US" sz="24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20891" y="1196752"/>
            <a:ext cx="754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・最初に受けた印象は、</a:t>
            </a:r>
            <a:r>
              <a:rPr kumimoji="1" lang="en-US" altLang="ja-JP" b="1" dirty="0" smtClean="0">
                <a:latin typeface="+mn-ea"/>
              </a:rPr>
              <a:t>50‐60</a:t>
            </a:r>
            <a:r>
              <a:rPr kumimoji="1" lang="ja-JP" altLang="en-US" b="1" dirty="0" smtClean="0">
                <a:latin typeface="+mn-ea"/>
              </a:rPr>
              <a:t>年位前（或いは明治維新）の日本のような感じ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49760" y="1556792"/>
            <a:ext cx="63097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+mn-ea"/>
              </a:rPr>
              <a:t>・エジプト人の雇われ技術者・研究者・大学教授など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・大学・研究機関の設備など、研究目的より使い方を覚えるのが目的？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・しかし、物質文明的には日本より進んでいる面も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　　　インターネットの普及は日本より早かった！</a:t>
            </a:r>
            <a:endParaRPr lang="en-US" altLang="ja-JP" sz="1600" b="1" dirty="0" smtClean="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7584" y="263691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・親日的・友好的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59632" y="4050946"/>
            <a:ext cx="6484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・サウディアラビア国内では、彼らの習慣を守っていれば安心・安全な国</a:t>
            </a:r>
            <a:endParaRPr kumimoji="1"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・サウディ周辺の国々、サウディより自由、治安も悪くない</a:t>
            </a:r>
            <a:endParaRPr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・自由（際限ない欧米人の自由）か、イスラムの教えの順守か？</a:t>
            </a:r>
            <a:endParaRPr lang="en-US" altLang="ja-JP" sz="1600" b="1" dirty="0" smtClean="0"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7584" y="3645024"/>
            <a:ext cx="512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・宗教・価値観・生活習慣</a:t>
            </a:r>
            <a:r>
              <a:rPr kumimoji="1" lang="en-US" altLang="ja-JP" b="1" dirty="0" smtClean="0"/>
              <a:t>/</a:t>
            </a:r>
            <a:r>
              <a:rPr kumimoji="1" lang="ja-JP" altLang="en-US" b="1" dirty="0" smtClean="0"/>
              <a:t>文化を守り続けている国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59632" y="3021060"/>
            <a:ext cx="6484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・街中の人達も日露戦争で日本が勝利したことを話題</a:t>
            </a:r>
            <a:endParaRPr kumimoji="1"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・近代化に成功した日本、電気製品や自動車を通じて技術水準を理解</a:t>
            </a:r>
            <a:endParaRPr lang="en-US" altLang="ja-JP" sz="1600" b="1" dirty="0" smtClean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27584" y="4941168"/>
            <a:ext cx="452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・機会あれば旅行で訪れたい国・地域の一つ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59632" y="5347090"/>
            <a:ext cx="6484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>
                <a:latin typeface="+mn-ea"/>
              </a:rPr>
              <a:t>・新たな観光ビザの対象に</a:t>
            </a:r>
            <a:r>
              <a:rPr kumimoji="1" lang="en-US" altLang="ja-JP" sz="1600" b="1" dirty="0" smtClean="0">
                <a:latin typeface="+mn-ea"/>
              </a:rPr>
              <a:t>65</a:t>
            </a:r>
            <a:r>
              <a:rPr kumimoji="1" lang="ja-JP" altLang="en-US" sz="1600" b="1" dirty="0" smtClean="0">
                <a:latin typeface="+mn-ea"/>
              </a:rPr>
              <a:t>か国（最大</a:t>
            </a:r>
            <a:r>
              <a:rPr kumimoji="1" lang="en-US" altLang="ja-JP" sz="1600" b="1" dirty="0" smtClean="0">
                <a:latin typeface="+mn-ea"/>
              </a:rPr>
              <a:t>30</a:t>
            </a:r>
            <a:r>
              <a:rPr kumimoji="1" lang="ja-JP" altLang="en-US" sz="1600" b="1" dirty="0" smtClean="0">
                <a:latin typeface="+mn-ea"/>
              </a:rPr>
              <a:t>日間滞在可能）</a:t>
            </a:r>
            <a:endParaRPr kumimoji="1" lang="en-US" altLang="ja-JP" sz="1600" b="1" dirty="0" smtClean="0">
              <a:latin typeface="+mn-ea"/>
            </a:endParaRPr>
          </a:p>
          <a:p>
            <a:r>
              <a:rPr kumimoji="1" lang="ja-JP" altLang="en-US" sz="1600" b="1" dirty="0" smtClean="0">
                <a:latin typeface="+mn-ea"/>
              </a:rPr>
              <a:t>・ジェッダ、ヒジャーズの自然</a:t>
            </a:r>
            <a:endParaRPr kumimoji="1" lang="en-US" altLang="ja-JP" sz="1600" b="1" dirty="0" smtClean="0">
              <a:latin typeface="+mn-ea"/>
            </a:endParaRPr>
          </a:p>
          <a:p>
            <a:r>
              <a:rPr lang="ja-JP" altLang="en-US" sz="1600" b="1" dirty="0" smtClean="0">
                <a:latin typeface="+mn-ea"/>
              </a:rPr>
              <a:t>・</a:t>
            </a:r>
            <a:r>
              <a:rPr lang="en-US" altLang="ja-JP" sz="1600" b="1" dirty="0" smtClean="0">
                <a:latin typeface="+mn-ea"/>
              </a:rPr>
              <a:t>UAE</a:t>
            </a:r>
            <a:r>
              <a:rPr lang="ja-JP" altLang="en-US" sz="1600" b="1" dirty="0" smtClean="0">
                <a:latin typeface="+mn-ea"/>
              </a:rPr>
              <a:t>の国々の街、自然</a:t>
            </a:r>
            <a:endParaRPr lang="en-US" altLang="ja-JP" sz="1600" b="1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21766" y="332656"/>
            <a:ext cx="4499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サウディアラビア訪問の日程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51009" y="764704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（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2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～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4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回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目の例）</a:t>
            </a:r>
            <a:endParaRPr kumimoji="1" lang="ja-JP" altLang="en-US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63533" y="1124744"/>
            <a:ext cx="74013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7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　 　関空 → 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香港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 →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Dubai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endParaRPr kumimoji="1"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9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～</a:t>
            </a:r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11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　 　　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</a:t>
            </a:r>
            <a:endParaRPr kumimoji="1"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11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～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12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　</a:t>
            </a:r>
            <a:r>
              <a:rPr lang="ja-JP" altLang="en-US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Jeddah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RO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海淡工場、工科大学視察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13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　　</a:t>
            </a:r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Jeddah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Dubai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 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香港</a:t>
            </a:r>
            <a:endParaRPr kumimoji="1"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15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　　香港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 関空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4229" y="1137518"/>
            <a:ext cx="135165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1995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年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12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月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1996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年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12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月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1997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年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12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月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47664" y="2780928"/>
            <a:ext cx="71817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5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　 　関空 → 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香港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 →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Dubai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endParaRPr kumimoji="1"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7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～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9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　　　　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 </a:t>
            </a:r>
            <a:r>
              <a:rPr lang="en-US" altLang="ja-JP" b="1" dirty="0" err="1" smtClean="0">
                <a:latin typeface="ＭＳ ゴシック" pitchFamily="49" charset="-128"/>
                <a:ea typeface="ＭＳ ゴシック" pitchFamily="49" charset="-128"/>
              </a:rPr>
              <a:t>Musmak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城、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Grand Mosque</a:t>
            </a:r>
            <a:endParaRPr kumimoji="1"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9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　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Bahrain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Kuwait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11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～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12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</a:t>
            </a:r>
            <a:r>
              <a:rPr lang="ja-JP" altLang="en-US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Kuwait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</a:t>
            </a:r>
            <a:r>
              <a:rPr lang="en-US" altLang="ja-JP" b="1" dirty="0" smtClean="0">
                <a:solidFill>
                  <a:schemeClr val="accent1"/>
                </a:solidFill>
                <a:latin typeface="ＭＳ ゴシック" pitchFamily="49" charset="-128"/>
                <a:ea typeface="ＭＳ ゴシック" pitchFamily="49" charset="-128"/>
              </a:rPr>
              <a:t>KISR</a:t>
            </a:r>
            <a:r>
              <a:rPr lang="en-US" altLang="ja-JP" b="1" baseline="30000" dirty="0" smtClean="0">
                <a:solidFill>
                  <a:schemeClr val="accent1"/>
                </a:solidFill>
                <a:latin typeface="ＭＳ ゴシック" pitchFamily="49" charset="-128"/>
                <a:ea typeface="ＭＳ ゴシック" pitchFamily="49" charset="-128"/>
              </a:rPr>
              <a:t>*</a:t>
            </a:r>
            <a:r>
              <a:rPr lang="en-US" altLang="ja-JP" b="1" dirty="0" smtClean="0">
                <a:solidFill>
                  <a:schemeClr val="accent1"/>
                </a:solidFill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b="1" dirty="0" smtClean="0">
                <a:solidFill>
                  <a:schemeClr val="accent1"/>
                </a:solidFill>
                <a:latin typeface="ＭＳ ゴシック" pitchFamily="49" charset="-128"/>
                <a:ea typeface="ＭＳ ゴシック" pitchFamily="49" charset="-128"/>
              </a:rPr>
              <a:t>視察</a:t>
            </a:r>
            <a:endParaRPr lang="en-US" altLang="ja-JP" b="1" dirty="0" smtClean="0">
              <a:solidFill>
                <a:schemeClr val="accent1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     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 　  　　  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Kuwait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</a:t>
            </a:r>
            <a:r>
              <a:rPr lang="ja-JP" altLang="en-US" b="1" dirty="0" smtClean="0">
                <a:solidFill>
                  <a:schemeClr val="accent1"/>
                </a:solidFill>
                <a:latin typeface="ＭＳ ゴシック" pitchFamily="49" charset="-128"/>
                <a:ea typeface="ＭＳ ゴシック" pitchFamily="49" charset="-128"/>
              </a:rPr>
              <a:t>砂漠緑化事業</a:t>
            </a:r>
            <a:r>
              <a:rPr lang="en-US" altLang="ja-JP" b="1" dirty="0" smtClean="0">
                <a:solidFill>
                  <a:schemeClr val="accent1"/>
                </a:solidFill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b="1" dirty="0" smtClean="0">
                <a:solidFill>
                  <a:schemeClr val="accent1"/>
                </a:solidFill>
                <a:latin typeface="ＭＳ ゴシック" pitchFamily="49" charset="-128"/>
                <a:ea typeface="ＭＳ ゴシック" pitchFamily="49" charset="-128"/>
              </a:rPr>
              <a:t>視察</a:t>
            </a:r>
            <a:endParaRPr kumimoji="1" lang="en-US" altLang="ja-JP" b="1" dirty="0" smtClean="0">
              <a:solidFill>
                <a:schemeClr val="accent1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12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～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13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Dubai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 →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香港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 関空    </a:t>
            </a:r>
            <a:r>
              <a:rPr lang="en-US" altLang="ja-JP" b="1" dirty="0" err="1" smtClean="0">
                <a:latin typeface="ＭＳ ゴシック" pitchFamily="49" charset="-128"/>
                <a:ea typeface="ＭＳ ゴシック" pitchFamily="49" charset="-128"/>
              </a:rPr>
              <a:t>Sharjah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泊</a:t>
            </a:r>
            <a:endParaRPr kumimoji="1" lang="ja-JP" altLang="en-US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47664" y="4699010"/>
            <a:ext cx="68339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11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　 　関空 → 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香港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 →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Bahrain  Manama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の街、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Tea Cup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endParaRPr kumimoji="1"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12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～</a:t>
            </a:r>
            <a:r>
              <a:rPr kumimoji="1"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14</a:t>
            </a:r>
            <a:r>
              <a:rPr kumimoji="1"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　　　　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　　　　赤い砂の砂漠</a:t>
            </a:r>
            <a:endParaRPr kumimoji="1"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15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～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16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Riyadh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Dubai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Singapore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</a:t>
            </a:r>
            <a:endParaRPr lang="en-US" altLang="ja-JP" b="1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16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</a:t>
            </a:r>
            <a:r>
              <a:rPr lang="ja-JP" altLang="en-US" b="1" dirty="0"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　　　    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Singapore</a:t>
            </a:r>
          </a:p>
          <a:p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17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日    　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Singapore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→</a:t>
            </a:r>
            <a:r>
              <a:rPr lang="en-US" altLang="ja-JP" b="1" dirty="0" smtClean="0">
                <a:latin typeface="ＭＳ ゴシック" pitchFamily="49" charset="-128"/>
                <a:ea typeface="ＭＳ ゴシック" pitchFamily="49" charset="-128"/>
              </a:rPr>
              <a:t> </a:t>
            </a:r>
            <a:r>
              <a:rPr lang="ja-JP" altLang="en-US" b="1" dirty="0" smtClean="0">
                <a:latin typeface="ＭＳ ゴシック" pitchFamily="49" charset="-128"/>
                <a:ea typeface="ＭＳ ゴシック" pitchFamily="49" charset="-128"/>
              </a:rPr>
              <a:t>関空</a:t>
            </a:r>
            <a:endParaRPr kumimoji="1" lang="ja-JP" altLang="en-US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62229" y="6309320"/>
            <a:ext cx="5186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latin typeface="ＭＳ ゴシック" pitchFamily="49" charset="-128"/>
                <a:ea typeface="ＭＳ ゴシック" pitchFamily="49" charset="-128"/>
              </a:rPr>
              <a:t>* KISR: Kuwait Institute for Scientific Research</a:t>
            </a:r>
            <a:endParaRPr kumimoji="1" lang="ja-JP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4067944" y="620688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蛇　足</a:t>
            </a:r>
            <a:endParaRPr kumimoji="1" lang="ja-JP" altLang="en-US" sz="2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12547" y="1124744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面白いと思った本</a:t>
            </a:r>
            <a:endParaRPr kumimoji="1" lang="ja-JP" altLang="en-US" sz="16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2363" y="1686867"/>
            <a:ext cx="754405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/>
              <a:t>片倉もとこ　「アラビア・ノート」　アラブの原像を求めて　</a:t>
            </a:r>
            <a:r>
              <a:rPr kumimoji="1" lang="en-US" altLang="ja-JP" sz="1400" b="1" dirty="0" smtClean="0">
                <a:latin typeface="+mn-ea"/>
              </a:rPr>
              <a:t>NHK</a:t>
            </a:r>
            <a:r>
              <a:rPr kumimoji="1" lang="ja-JP" altLang="en-US" sz="1400" b="1" dirty="0" smtClean="0">
                <a:latin typeface="+mn-ea"/>
              </a:rPr>
              <a:t>ブックス　</a:t>
            </a:r>
            <a:r>
              <a:rPr kumimoji="1" lang="en-US" altLang="ja-JP" sz="1400" b="1" dirty="0" smtClean="0">
                <a:latin typeface="+mn-ea"/>
              </a:rPr>
              <a:t>(1996)</a:t>
            </a:r>
            <a:r>
              <a:rPr kumimoji="1" lang="ja-JP" altLang="en-US" sz="1400" b="1" dirty="0" err="1" smtClean="0">
                <a:latin typeface="+mn-ea"/>
              </a:rPr>
              <a:t>．</a:t>
            </a:r>
            <a:endParaRPr kumimoji="1"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/>
              <a:t>小山茂樹　「サウジアラビア」　岐路に立つイスラームの盟主　</a:t>
            </a:r>
            <a:r>
              <a:rPr lang="ja-JP" altLang="en-US" sz="1400" b="1" dirty="0" smtClean="0">
                <a:latin typeface="+mn-ea"/>
              </a:rPr>
              <a:t>中公新書　</a:t>
            </a:r>
            <a:r>
              <a:rPr lang="en-US" altLang="ja-JP" sz="1400" b="1" dirty="0" smtClean="0">
                <a:latin typeface="+mn-ea"/>
              </a:rPr>
              <a:t>(1994)</a:t>
            </a:r>
            <a:r>
              <a:rPr lang="ja-JP" altLang="en-US" sz="1400" b="1" dirty="0" smtClean="0">
                <a:latin typeface="+mn-ea"/>
              </a:rPr>
              <a:t> </a:t>
            </a:r>
            <a:r>
              <a:rPr lang="ja-JP" altLang="en-US" sz="1400" b="1" dirty="0" err="1" smtClean="0">
                <a:latin typeface="+mn-ea"/>
              </a:rPr>
              <a:t>．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/>
              <a:t>蒲生礼一　「イスラーム」　（回教）　岩波新書　</a:t>
            </a:r>
            <a:r>
              <a:rPr lang="en-US" altLang="ja-JP" sz="1400" b="1" dirty="0" smtClean="0">
                <a:latin typeface="+mn-ea"/>
              </a:rPr>
              <a:t>(1994)</a:t>
            </a:r>
            <a:r>
              <a:rPr lang="ja-JP" altLang="en-US" sz="1400" b="1" dirty="0" smtClean="0">
                <a:latin typeface="+mn-ea"/>
              </a:rPr>
              <a:t> </a:t>
            </a:r>
            <a:r>
              <a:rPr lang="ja-JP" altLang="en-US" sz="1400" b="1" dirty="0" err="1" smtClean="0">
                <a:latin typeface="+mn-ea"/>
              </a:rPr>
              <a:t>．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/>
              <a:t>野町和嘉　「</a:t>
            </a:r>
            <a:r>
              <a:rPr lang="en-US" altLang="ja-JP" sz="1400" b="1" dirty="0" smtClean="0"/>
              <a:t>MECCA </a:t>
            </a:r>
            <a:r>
              <a:rPr lang="ja-JP" altLang="en-US" sz="1400" b="1" dirty="0" smtClean="0"/>
              <a:t>」　メッカ巡礼　（野町和嘉写真集）　集英社　</a:t>
            </a:r>
            <a:r>
              <a:rPr lang="en-US" altLang="ja-JP" sz="1400" b="1" dirty="0" smtClean="0">
                <a:latin typeface="+mn-ea"/>
              </a:rPr>
              <a:t>(1997)</a:t>
            </a:r>
            <a:r>
              <a:rPr lang="ja-JP" altLang="en-US" sz="1400" b="1" dirty="0" smtClean="0">
                <a:latin typeface="+mn-ea"/>
              </a:rPr>
              <a:t> </a:t>
            </a:r>
            <a:r>
              <a:rPr lang="ja-JP" altLang="en-US" sz="1400" b="1" dirty="0" err="1" smtClean="0">
                <a:latin typeface="+mn-ea"/>
              </a:rPr>
              <a:t>．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/>
              <a:t>野町和嘉　「メッカ」　－聖地の素顔－　岩波新書　</a:t>
            </a:r>
            <a:r>
              <a:rPr lang="en-US" altLang="ja-JP" sz="1400" b="1" dirty="0" smtClean="0">
                <a:latin typeface="+mn-ea"/>
              </a:rPr>
              <a:t>(2002)</a:t>
            </a:r>
            <a:r>
              <a:rPr lang="ja-JP" altLang="en-US" sz="1400" b="1" dirty="0" smtClean="0">
                <a:latin typeface="+mn-ea"/>
              </a:rPr>
              <a:t> </a:t>
            </a:r>
            <a:r>
              <a:rPr lang="ja-JP" altLang="en-US" sz="1400" b="1" dirty="0" err="1" smtClean="0">
                <a:latin typeface="+mn-ea"/>
              </a:rPr>
              <a:t>．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/>
              <a:t>野町和嘉　「祈りの回廊」　小学館文庫　</a:t>
            </a:r>
            <a:r>
              <a:rPr lang="en-US" altLang="ja-JP" sz="1400" b="1" dirty="0" smtClean="0">
                <a:latin typeface="+mn-ea"/>
              </a:rPr>
              <a:t>(2004)</a:t>
            </a:r>
            <a:r>
              <a:rPr lang="ja-JP" altLang="en-US" sz="1400" b="1" dirty="0" smtClean="0">
                <a:latin typeface="+mn-ea"/>
              </a:rPr>
              <a:t> </a:t>
            </a:r>
            <a:r>
              <a:rPr lang="ja-JP" altLang="en-US" sz="1400" b="1" dirty="0" err="1" smtClean="0">
                <a:latin typeface="+mn-ea"/>
              </a:rPr>
              <a:t>．</a:t>
            </a:r>
            <a:endParaRPr lang="en-US" altLang="ja-JP" sz="1400" b="1" dirty="0" smtClean="0">
              <a:latin typeface="+mn-ea"/>
            </a:endParaRPr>
          </a:p>
          <a:p>
            <a:r>
              <a:rPr lang="ja-JP" altLang="en-US" sz="1400" b="1" dirty="0" smtClean="0">
                <a:latin typeface="+mn-ea"/>
              </a:rPr>
              <a:t>ジェーン・</a:t>
            </a:r>
            <a:r>
              <a:rPr lang="en-US" altLang="ja-JP" sz="1400" b="1" dirty="0" smtClean="0">
                <a:latin typeface="+mn-ea"/>
              </a:rPr>
              <a:t>F</a:t>
            </a:r>
            <a:r>
              <a:rPr lang="ja-JP" altLang="en-US" sz="1400" b="1" dirty="0" smtClean="0">
                <a:latin typeface="+mn-ea"/>
              </a:rPr>
              <a:t>・ジェニス</a:t>
            </a:r>
            <a:r>
              <a:rPr lang="ja-JP" altLang="en-US" sz="1400" b="1" dirty="0" smtClean="0"/>
              <a:t>　「情熱のノマド上・下」　女性探検家フレイア・スターク　共同通信社　</a:t>
            </a:r>
            <a:r>
              <a:rPr lang="en-US" altLang="ja-JP" sz="1400" b="1" dirty="0" smtClean="0">
                <a:latin typeface="+mn-ea"/>
              </a:rPr>
              <a:t>(2002)</a:t>
            </a:r>
            <a:r>
              <a:rPr lang="ja-JP" altLang="en-US" sz="1400" b="1" dirty="0" smtClean="0">
                <a:latin typeface="+mn-ea"/>
              </a:rPr>
              <a:t> </a:t>
            </a:r>
            <a:r>
              <a:rPr lang="ja-JP" altLang="en-US" sz="1400" b="1" dirty="0" err="1" smtClean="0">
                <a:latin typeface="+mn-ea"/>
              </a:rPr>
              <a:t>．</a:t>
            </a:r>
            <a:endParaRPr lang="en-US" altLang="ja-JP" sz="1400" b="1" dirty="0" smtClean="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0883" y="3559075"/>
            <a:ext cx="7322838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1400" dirty="0" smtClean="0">
                <a:latin typeface="+mn-ea"/>
              </a:rPr>
              <a:t>中野好夫　アラビアのローレンス　岩波新書　（ジェッダにはローレンスが居た家がありました）</a:t>
            </a:r>
            <a:r>
              <a:rPr lang="ja-JP" altLang="en-US" sz="1400" b="1" dirty="0" smtClean="0">
                <a:latin typeface="+mn-ea"/>
              </a:rPr>
              <a:t> ．</a:t>
            </a:r>
            <a:endParaRPr lang="ja-JP" altLang="ja-JP" sz="1400" dirty="0" smtClean="0">
              <a:latin typeface="+mn-ea"/>
            </a:endParaRPr>
          </a:p>
          <a:p>
            <a:r>
              <a:rPr lang="en-US" altLang="ja-JP" sz="1400" dirty="0" smtClean="0">
                <a:latin typeface="+mn-ea"/>
              </a:rPr>
              <a:t>J.P</a:t>
            </a:r>
            <a:r>
              <a:rPr lang="ja-JP" altLang="ja-JP" sz="1400" dirty="0" smtClean="0">
                <a:latin typeface="+mn-ea"/>
              </a:rPr>
              <a:t>サルトル　ユダヤ人　　岩波新書</a:t>
            </a:r>
            <a:r>
              <a:rPr lang="ja-JP" altLang="en-US" sz="1400" b="1" dirty="0" smtClean="0">
                <a:latin typeface="+mn-ea"/>
              </a:rPr>
              <a:t>．</a:t>
            </a:r>
            <a:endParaRPr lang="ja-JP" altLang="ja-JP" sz="1400" dirty="0" smtClean="0">
              <a:latin typeface="+mn-ea"/>
            </a:endParaRPr>
          </a:p>
          <a:p>
            <a:r>
              <a:rPr lang="ja-JP" altLang="ja-JP" sz="1400" dirty="0" smtClean="0">
                <a:latin typeface="+mn-ea"/>
              </a:rPr>
              <a:t>ウオーレス・ステグナー　大発見　講談社　（サウディと米国の強い関係が分かります）</a:t>
            </a:r>
            <a:r>
              <a:rPr lang="ja-JP" altLang="en-US" sz="1400" b="1" dirty="0" smtClean="0">
                <a:latin typeface="+mn-ea"/>
              </a:rPr>
              <a:t> ．</a:t>
            </a:r>
            <a:endParaRPr lang="ja-JP" altLang="ja-JP" sz="1400" dirty="0" smtClean="0">
              <a:latin typeface="+mn-ea"/>
            </a:endParaRPr>
          </a:p>
          <a:p>
            <a:r>
              <a:rPr lang="ja-JP" altLang="ja-JP" sz="1400" dirty="0" smtClean="0">
                <a:latin typeface="+mn-ea"/>
              </a:rPr>
              <a:t>笹川正博　パレスチナ　朝日選書</a:t>
            </a:r>
            <a:r>
              <a:rPr lang="ja-JP" altLang="en-US" sz="1400" b="1" dirty="0" smtClean="0">
                <a:latin typeface="+mn-ea"/>
              </a:rPr>
              <a:t>．</a:t>
            </a:r>
            <a:endParaRPr lang="ja-JP" altLang="ja-JP" sz="1400" dirty="0" smtClean="0">
              <a:latin typeface="+mn-ea"/>
            </a:endParaRPr>
          </a:p>
          <a:p>
            <a:r>
              <a:rPr lang="ja-JP" altLang="ja-JP" sz="1400" dirty="0" smtClean="0">
                <a:latin typeface="+mn-ea"/>
              </a:rPr>
              <a:t>坂垣雄三・佐藤次高編　概説イスラーム史　有斐閣選書</a:t>
            </a:r>
            <a:r>
              <a:rPr lang="ja-JP" altLang="en-US" sz="1400" b="1" dirty="0" smtClean="0">
                <a:latin typeface="+mn-ea"/>
              </a:rPr>
              <a:t>．</a:t>
            </a:r>
            <a:endParaRPr lang="ja-JP" altLang="ja-JP" sz="1400" dirty="0" smtClean="0">
              <a:latin typeface="+mn-ea"/>
            </a:endParaRPr>
          </a:p>
          <a:p>
            <a:r>
              <a:rPr lang="ja-JP" altLang="ja-JP" sz="1400" dirty="0" smtClean="0">
                <a:latin typeface="+mn-ea"/>
              </a:rPr>
              <a:t>山内昌之　イスラームと国際政治　　岩波新書</a:t>
            </a:r>
            <a:r>
              <a:rPr lang="ja-JP" altLang="en-US" sz="1400" b="1" dirty="0" smtClean="0">
                <a:latin typeface="+mn-ea"/>
              </a:rPr>
              <a:t>．</a:t>
            </a:r>
            <a:endParaRPr lang="ja-JP" altLang="ja-JP" sz="1400" dirty="0" smtClean="0">
              <a:latin typeface="+mn-ea"/>
            </a:endParaRPr>
          </a:p>
          <a:p>
            <a:r>
              <a:rPr lang="ja-JP" altLang="ja-JP" sz="1400" dirty="0" smtClean="0">
                <a:latin typeface="+mn-ea"/>
              </a:rPr>
              <a:t>宮田　律　イスラム世界と欧米の衝突　</a:t>
            </a:r>
            <a:r>
              <a:rPr lang="en-US" altLang="ja-JP" sz="1400" dirty="0" smtClean="0">
                <a:latin typeface="+mn-ea"/>
              </a:rPr>
              <a:t>NHKBOOK</a:t>
            </a:r>
            <a:r>
              <a:rPr lang="ja-JP" altLang="ja-JP" sz="1400" dirty="0" smtClean="0">
                <a:latin typeface="+mn-ea"/>
              </a:rPr>
              <a:t>ｓ</a:t>
            </a:r>
            <a:r>
              <a:rPr lang="ja-JP" altLang="en-US" sz="1400" b="1" dirty="0" smtClean="0">
                <a:latin typeface="+mn-ea"/>
              </a:rPr>
              <a:t>．</a:t>
            </a:r>
            <a:endParaRPr lang="ja-JP" altLang="ja-JP" sz="1400" dirty="0" smtClean="0">
              <a:latin typeface="+mn-ea"/>
            </a:endParaRPr>
          </a:p>
          <a:p>
            <a:r>
              <a:rPr lang="ja-JP" altLang="ja-JP" sz="1400" dirty="0" smtClean="0">
                <a:latin typeface="+mn-ea"/>
              </a:rPr>
              <a:t>坂本　勉　イスラーム巡礼　　岩波新書</a:t>
            </a:r>
            <a:r>
              <a:rPr lang="ja-JP" altLang="en-US" sz="1400" b="1" dirty="0" smtClean="0">
                <a:latin typeface="+mn-ea"/>
              </a:rPr>
              <a:t>．</a:t>
            </a:r>
            <a:endParaRPr lang="ja-JP" altLang="ja-JP" sz="1400" dirty="0" smtClean="0">
              <a:latin typeface="+mn-ea"/>
            </a:endParaRPr>
          </a:p>
          <a:p>
            <a:r>
              <a:rPr lang="ja-JP" altLang="ja-JP" sz="1400" dirty="0" smtClean="0">
                <a:latin typeface="+mn-ea"/>
              </a:rPr>
              <a:t>大塚和夫　イスラーム主義とは何か　　岩波新書</a:t>
            </a:r>
            <a:r>
              <a:rPr lang="ja-JP" altLang="en-US" sz="1400" b="1" dirty="0" smtClean="0">
                <a:latin typeface="+mn-ea"/>
              </a:rPr>
              <a:t>．</a:t>
            </a:r>
            <a:endParaRPr lang="ja-JP" altLang="ja-JP" sz="1400" dirty="0" smtClean="0">
              <a:latin typeface="+mn-ea"/>
            </a:endParaRPr>
          </a:p>
          <a:p>
            <a:r>
              <a:rPr lang="ja-JP" altLang="ja-JP" sz="1400" dirty="0" smtClean="0">
                <a:latin typeface="+mn-ea"/>
              </a:rPr>
              <a:t>酒井啓子　イラクとアメリカ　　岩波新書</a:t>
            </a:r>
            <a:r>
              <a:rPr lang="ja-JP" altLang="en-US" sz="1400" b="1" dirty="0" smtClean="0">
                <a:latin typeface="+mn-ea"/>
              </a:rPr>
              <a:t>．</a:t>
            </a:r>
            <a:endParaRPr lang="ja-JP" altLang="ja-JP" sz="1400" dirty="0" smtClean="0">
              <a:latin typeface="+mn-ea"/>
            </a:endParaRPr>
          </a:p>
          <a:p>
            <a:r>
              <a:rPr lang="ja-JP" altLang="ja-JP" sz="1400" dirty="0" smtClean="0">
                <a:latin typeface="+mn-ea"/>
              </a:rPr>
              <a:t>酒井啓子　＜中東の考え方＞　講談社現代新書</a:t>
            </a:r>
            <a:r>
              <a:rPr lang="ja-JP" altLang="en-US" sz="1400" b="1" dirty="0" smtClean="0">
                <a:latin typeface="+mn-ea"/>
              </a:rPr>
              <a:t>．</a:t>
            </a:r>
            <a:endParaRPr lang="ja-JP" altLang="ja-JP" sz="1400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118961" y="476672"/>
            <a:ext cx="2893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Dubai</a:t>
            </a:r>
            <a:r>
              <a:rPr kumimoji="1"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空港の印象</a:t>
            </a:r>
            <a:endParaRPr kumimoji="1"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9592" y="980728"/>
            <a:ext cx="784862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+mn-ea"/>
              </a:rPr>
              <a:t>1995</a:t>
            </a:r>
            <a:r>
              <a:rPr kumimoji="1" lang="ja-JP" altLang="en-US" sz="2000" b="1" dirty="0" smtClean="0">
                <a:latin typeface="+mn-ea"/>
              </a:rPr>
              <a:t>年</a:t>
            </a:r>
            <a:r>
              <a:rPr kumimoji="1" lang="en-US" altLang="ja-JP" sz="2000" b="1" dirty="0" smtClean="0">
                <a:latin typeface="+mn-ea"/>
              </a:rPr>
              <a:t>1</a:t>
            </a:r>
            <a:r>
              <a:rPr kumimoji="1" lang="ja-JP" altLang="en-US" sz="2000" b="1" dirty="0" smtClean="0">
                <a:latin typeface="+mn-ea"/>
              </a:rPr>
              <a:t>月</a:t>
            </a:r>
            <a:endParaRPr kumimoji="1" lang="en-US" altLang="ja-JP" sz="2000" b="1" dirty="0" smtClean="0">
              <a:latin typeface="+mn-ea"/>
            </a:endParaRPr>
          </a:p>
          <a:p>
            <a:r>
              <a:rPr kumimoji="1" lang="ja-JP" altLang="en-US" sz="2000" b="1" dirty="0" smtClean="0">
                <a:latin typeface="+mn-ea"/>
              </a:rPr>
              <a:t>　・　</a:t>
            </a:r>
            <a:r>
              <a:rPr kumimoji="1" lang="en-US" altLang="ja-JP" sz="2000" b="1" dirty="0" smtClean="0">
                <a:latin typeface="+mn-ea"/>
              </a:rPr>
              <a:t>1970</a:t>
            </a:r>
            <a:r>
              <a:rPr kumimoji="1" lang="ja-JP" altLang="en-US" sz="2000" b="1" dirty="0" smtClean="0">
                <a:latin typeface="+mn-ea"/>
              </a:rPr>
              <a:t>年代の日本の地方空港のレベル</a:t>
            </a:r>
            <a:endParaRPr kumimoji="1"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　・　</a:t>
            </a:r>
            <a:r>
              <a:rPr lang="en-US" altLang="ja-JP" sz="2000" b="1" dirty="0" smtClean="0">
                <a:latin typeface="+mn-ea"/>
              </a:rPr>
              <a:t>Transit</a:t>
            </a:r>
            <a:r>
              <a:rPr lang="ja-JP" altLang="en-US" sz="2000" b="1" dirty="0" smtClean="0">
                <a:latin typeface="+mn-ea"/>
              </a:rPr>
              <a:t>の入国手続き：　夜</a:t>
            </a:r>
            <a:r>
              <a:rPr lang="en-US" altLang="ja-JP" sz="2000" b="1" dirty="0" smtClean="0">
                <a:latin typeface="+mn-ea"/>
              </a:rPr>
              <a:t>11</a:t>
            </a:r>
            <a:r>
              <a:rPr lang="ja-JP" altLang="en-US" sz="2000" b="1" dirty="0" smtClean="0">
                <a:latin typeface="+mn-ea"/>
              </a:rPr>
              <a:t>時過ぎに、</a:t>
            </a:r>
            <a:r>
              <a:rPr lang="en-US" altLang="ja-JP" sz="2000" b="1" dirty="0" smtClean="0">
                <a:latin typeface="+mn-ea"/>
              </a:rPr>
              <a:t>2</a:t>
            </a:r>
            <a:r>
              <a:rPr lang="ja-JP" altLang="en-US" sz="2000" b="1" dirty="0" smtClean="0">
                <a:latin typeface="+mn-ea"/>
              </a:rPr>
              <a:t>階ロビーへの階段の下</a:t>
            </a:r>
            <a:endParaRPr lang="en-US" altLang="ja-JP" sz="2000" b="1" dirty="0" smtClean="0">
              <a:latin typeface="+mn-ea"/>
            </a:endParaRPr>
          </a:p>
          <a:p>
            <a:r>
              <a:rPr kumimoji="1" lang="ja-JP" altLang="en-US" sz="2000" b="1" dirty="0" smtClean="0">
                <a:latin typeface="+mn-ea"/>
              </a:rPr>
              <a:t>　・　全員の</a:t>
            </a:r>
            <a:r>
              <a:rPr lang="ja-JP" altLang="en-US" sz="2000" b="1" dirty="0" smtClean="0">
                <a:latin typeface="+mn-ea"/>
              </a:rPr>
              <a:t>パスポートの預り証：　手書きの紙</a:t>
            </a:r>
            <a:r>
              <a:rPr kumimoji="1" lang="en-US" altLang="ja-JP" sz="2000" b="1" dirty="0" smtClean="0">
                <a:latin typeface="+mn-ea"/>
              </a:rPr>
              <a:t>1</a:t>
            </a:r>
            <a:r>
              <a:rPr kumimoji="1" lang="ja-JP" altLang="en-US" sz="2000" b="1" dirty="0" smtClean="0">
                <a:latin typeface="+mn-ea"/>
              </a:rPr>
              <a:t>枚</a:t>
            </a:r>
            <a:endParaRPr kumimoji="1"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　　　　　翌日の</a:t>
            </a:r>
            <a:r>
              <a:rPr lang="en-US" altLang="ja-JP" sz="2000" b="1" dirty="0" smtClean="0">
                <a:latin typeface="+mn-ea"/>
              </a:rPr>
              <a:t>Check In</a:t>
            </a:r>
            <a:r>
              <a:rPr lang="ja-JP" altLang="en-US" sz="2000" b="1" dirty="0" smtClean="0">
                <a:latin typeface="+mn-ea"/>
              </a:rPr>
              <a:t>時のパスポート受取り： 事務室の中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　・　荷物運搬車：　スーツケースが落下しても拾わず目的の飛行機へ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　・　地下の</a:t>
            </a:r>
            <a:r>
              <a:rPr lang="en-US" altLang="ja-JP" sz="2000" b="1" dirty="0" smtClean="0">
                <a:latin typeface="+mn-ea"/>
              </a:rPr>
              <a:t>Duty Free </a:t>
            </a:r>
            <a:r>
              <a:rPr lang="en-US" altLang="ja-JP" sz="2000" b="1" dirty="0" err="1" smtClean="0">
                <a:latin typeface="+mn-ea"/>
              </a:rPr>
              <a:t>Schop</a:t>
            </a:r>
            <a:r>
              <a:rPr lang="ja-JP" altLang="en-US" sz="2000" b="1" dirty="0" smtClean="0">
                <a:latin typeface="+mn-ea"/>
              </a:rPr>
              <a:t>は充実</a:t>
            </a:r>
            <a:endParaRPr lang="en-US" altLang="ja-JP" sz="2000" b="1" dirty="0" smtClean="0">
              <a:latin typeface="+mn-ea"/>
            </a:endParaRPr>
          </a:p>
          <a:p>
            <a:r>
              <a:rPr kumimoji="1" lang="ja-JP" altLang="en-US" sz="2000" b="1" dirty="0" smtClean="0">
                <a:latin typeface="+mn-ea"/>
              </a:rPr>
              <a:t>　　　　　熱帯の国なのに</a:t>
            </a:r>
            <a:r>
              <a:rPr kumimoji="1" lang="ja-JP" altLang="en-US" sz="2000" b="1" dirty="0" smtClean="0">
                <a:solidFill>
                  <a:schemeClr val="accent1"/>
                </a:solidFill>
                <a:latin typeface="+mn-ea"/>
              </a:rPr>
              <a:t>毛皮コートの人達</a:t>
            </a:r>
            <a:r>
              <a:rPr kumimoji="1" lang="ja-JP" altLang="en-US" sz="2000" b="1" dirty="0" smtClean="0">
                <a:latin typeface="+mn-ea"/>
              </a:rPr>
              <a:t>・・・</a:t>
            </a:r>
            <a:r>
              <a:rPr kumimoji="1" lang="ja-JP" altLang="en-US" sz="2000" b="1" dirty="0" smtClean="0">
                <a:solidFill>
                  <a:schemeClr val="tx2"/>
                </a:solidFill>
                <a:latin typeface="+mn-ea"/>
              </a:rPr>
              <a:t>ロシアからの買出し客</a:t>
            </a:r>
            <a:endParaRPr kumimoji="1" lang="en-US" altLang="ja-JP" sz="2000" b="1" dirty="0" smtClean="0">
              <a:solidFill>
                <a:schemeClr val="tx2"/>
              </a:solidFill>
              <a:latin typeface="+mn-ea"/>
            </a:endParaRPr>
          </a:p>
          <a:p>
            <a:r>
              <a:rPr kumimoji="1" lang="ja-JP" altLang="en-US" sz="2000" b="1" dirty="0" smtClean="0">
                <a:latin typeface="+mn-ea"/>
              </a:rPr>
              <a:t>　・　搭乗ロビー：</a:t>
            </a:r>
            <a:r>
              <a:rPr lang="ja-JP" altLang="en-US" sz="2000" b="1" dirty="0" smtClean="0">
                <a:latin typeface="+mn-ea"/>
              </a:rPr>
              <a:t>　バーカウンターでビール</a:t>
            </a:r>
            <a:r>
              <a:rPr kumimoji="1" lang="ja-JP" altLang="en-US" sz="2000" b="1" dirty="0" smtClean="0">
                <a:latin typeface="+mn-ea"/>
              </a:rPr>
              <a:t>他、夜のピアノ演奏</a:t>
            </a:r>
            <a:endParaRPr kumimoji="1"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　・　</a:t>
            </a:r>
            <a:r>
              <a:rPr lang="ja-JP" altLang="en-US" sz="2000" b="1" dirty="0" smtClean="0">
                <a:solidFill>
                  <a:schemeClr val="tx2"/>
                </a:solidFill>
                <a:latin typeface="+mn-ea"/>
              </a:rPr>
              <a:t>キャビアの缶詰、</a:t>
            </a:r>
            <a:r>
              <a:rPr lang="ja-JP" altLang="en-US" sz="2000" b="1" dirty="0" smtClean="0">
                <a:latin typeface="+mn-ea"/>
              </a:rPr>
              <a:t>大量に買う航空機乗務員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99592" y="4318064"/>
            <a:ext cx="554190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+mn-ea"/>
              </a:rPr>
              <a:t>1995</a:t>
            </a:r>
            <a:r>
              <a:rPr kumimoji="1" lang="ja-JP" altLang="en-US" sz="2000" b="1" dirty="0" smtClean="0">
                <a:latin typeface="+mn-ea"/>
              </a:rPr>
              <a:t>年</a:t>
            </a:r>
            <a:r>
              <a:rPr kumimoji="1" lang="en-US" altLang="ja-JP" sz="2000" b="1" dirty="0" smtClean="0">
                <a:latin typeface="+mn-ea"/>
              </a:rPr>
              <a:t>12</a:t>
            </a:r>
            <a:r>
              <a:rPr kumimoji="1" lang="ja-JP" altLang="en-US" sz="2000" b="1" dirty="0" smtClean="0">
                <a:latin typeface="+mn-ea"/>
              </a:rPr>
              <a:t>月</a:t>
            </a:r>
            <a:endParaRPr kumimoji="1" lang="en-US" altLang="ja-JP" sz="2000" b="1" dirty="0" smtClean="0">
              <a:latin typeface="+mn-ea"/>
            </a:endParaRPr>
          </a:p>
          <a:p>
            <a:r>
              <a:rPr kumimoji="1" lang="ja-JP" altLang="en-US" sz="2000" b="1" dirty="0" smtClean="0">
                <a:latin typeface="+mn-ea"/>
              </a:rPr>
              <a:t>　・　</a:t>
            </a:r>
            <a:r>
              <a:rPr kumimoji="1" lang="en-US" altLang="ja-JP" sz="2000" b="1" dirty="0" smtClean="0">
                <a:latin typeface="+mn-ea"/>
              </a:rPr>
              <a:t>1</a:t>
            </a:r>
            <a:r>
              <a:rPr kumimoji="1" lang="ja-JP" altLang="en-US" sz="2000" b="1" dirty="0" smtClean="0">
                <a:latin typeface="+mn-ea"/>
              </a:rPr>
              <a:t>月の時</a:t>
            </a:r>
            <a:r>
              <a:rPr lang="ja-JP" altLang="en-US" sz="2000" b="1" dirty="0" smtClean="0">
                <a:latin typeface="+mn-ea"/>
              </a:rPr>
              <a:t>と</a:t>
            </a:r>
            <a:r>
              <a:rPr kumimoji="1" lang="ja-JP" altLang="en-US" sz="2000" b="1" dirty="0" smtClean="0">
                <a:latin typeface="+mn-ea"/>
              </a:rPr>
              <a:t>あまり変わらず</a:t>
            </a:r>
            <a:endParaRPr kumimoji="1"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　・　１ｓｔ </a:t>
            </a:r>
            <a:r>
              <a:rPr lang="en-US" altLang="ja-JP" sz="2000" b="1" dirty="0" smtClean="0">
                <a:latin typeface="+mn-ea"/>
              </a:rPr>
              <a:t>class </a:t>
            </a:r>
            <a:r>
              <a:rPr lang="ja-JP" altLang="en-US" sz="2000" b="1" dirty="0" smtClean="0">
                <a:latin typeface="+mn-ea"/>
              </a:rPr>
              <a:t>の待合室も狭くて人で一杯</a:t>
            </a:r>
            <a:endParaRPr kumimoji="1" lang="en-US" altLang="ja-JP" sz="2000" b="1" dirty="0" smtClean="0">
              <a:latin typeface="+mn-ea"/>
            </a:endParaRPr>
          </a:p>
          <a:p>
            <a:r>
              <a:rPr lang="en-US" altLang="ja-JP" sz="2000" b="1" dirty="0" smtClean="0">
                <a:latin typeface="+mn-ea"/>
              </a:rPr>
              <a:t>1996</a:t>
            </a:r>
            <a:r>
              <a:rPr lang="ja-JP" altLang="en-US" sz="2000" b="1" dirty="0" smtClean="0">
                <a:latin typeface="+mn-ea"/>
              </a:rPr>
              <a:t>年</a:t>
            </a:r>
            <a:r>
              <a:rPr lang="en-US" altLang="ja-JP" sz="2000" b="1" dirty="0" smtClean="0">
                <a:latin typeface="+mn-ea"/>
              </a:rPr>
              <a:t>12</a:t>
            </a:r>
            <a:r>
              <a:rPr lang="ja-JP" altLang="en-US" sz="2000" b="1" dirty="0" smtClean="0">
                <a:latin typeface="+mn-ea"/>
              </a:rPr>
              <a:t>月以降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　・　著しく改良、待合室ビルも拡張して快適になる</a:t>
            </a:r>
            <a:endParaRPr lang="en-US" altLang="ja-JP" sz="2000" b="1" dirty="0" smtClean="0">
              <a:latin typeface="+mn-ea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6804248" y="4437112"/>
            <a:ext cx="1728192" cy="432048"/>
            <a:chOff x="6804248" y="4437112"/>
            <a:chExt cx="1728192" cy="4320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6924562" y="4458263"/>
              <a:ext cx="1463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chemeClr val="tx2"/>
                  </a:solidFill>
                </a:rPr>
                <a:t>ロシアに近い</a:t>
              </a:r>
              <a:endParaRPr kumimoji="1" lang="ja-JP" alt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6" name="角丸四角形 5"/>
            <p:cNvSpPr/>
            <p:nvPr/>
          </p:nvSpPr>
          <p:spPr>
            <a:xfrm>
              <a:off x="6804248" y="4437112"/>
              <a:ext cx="1728192" cy="43204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347864" y="6093296"/>
            <a:ext cx="2448272" cy="432048"/>
            <a:chOff x="6516216" y="5360337"/>
            <a:chExt cx="2448272" cy="432048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6588224" y="5373216"/>
              <a:ext cx="2332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B050"/>
                  </a:solidFill>
                  <a:latin typeface="+mn-ea"/>
                </a:rPr>
                <a:t>Dubai</a:t>
              </a:r>
              <a:r>
                <a:rPr kumimoji="1" lang="ja-JP" altLang="en-US" b="1" dirty="0" smtClean="0">
                  <a:solidFill>
                    <a:srgbClr val="00B050"/>
                  </a:solidFill>
                  <a:latin typeface="+mn-ea"/>
                </a:rPr>
                <a:t>のその後の発展</a:t>
              </a:r>
              <a:endParaRPr kumimoji="1" lang="ja-JP" altLang="en-US" b="1" dirty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6516216" y="5360337"/>
              <a:ext cx="2448272" cy="43204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79730" y="260648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Dubai</a:t>
            </a:r>
            <a:r>
              <a:rPr kumimoji="1"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空港で</a:t>
            </a:r>
            <a:endParaRPr kumimoji="1"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3074" name="Picture 2" descr="C:\Documents and Settings\YF\My Documents\My Pictures\SSCN\2014-02-12_4 Dubai SV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789" y="851348"/>
            <a:ext cx="4112430" cy="2937692"/>
          </a:xfrm>
          <a:prstGeom prst="rect">
            <a:avLst/>
          </a:prstGeom>
          <a:noFill/>
        </p:spPr>
      </p:pic>
      <p:pic>
        <p:nvPicPr>
          <p:cNvPr id="3075" name="Picture 3" descr="C:\Documents and Settings\YF\My Documents\My Pictures\SSCN\2014-02-12_6 Dubai SV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260" y="823649"/>
            <a:ext cx="4141212" cy="2958654"/>
          </a:xfrm>
          <a:prstGeom prst="rect">
            <a:avLst/>
          </a:prstGeom>
          <a:noFill/>
        </p:spPr>
      </p:pic>
      <p:pic>
        <p:nvPicPr>
          <p:cNvPr id="3076" name="Picture 4" descr="C:\Documents and Settings\YF\My Documents\My Pictures\SSCN\2014-02-12_5 Dubai SV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568" y="3909306"/>
            <a:ext cx="4104456" cy="2736304"/>
          </a:xfrm>
          <a:prstGeom prst="rect">
            <a:avLst/>
          </a:prstGeom>
          <a:noFill/>
        </p:spPr>
      </p:pic>
      <p:pic>
        <p:nvPicPr>
          <p:cNvPr id="3077" name="Picture 5" descr="C:\Documents and Settings\YF\My Documents\My Pictures\SSCN\2014-02-12_7 Dubai SV 4.jpg"/>
          <p:cNvPicPr>
            <a:picLocks noChangeAspect="1" noChangeArrowheads="1"/>
          </p:cNvPicPr>
          <p:nvPr/>
        </p:nvPicPr>
        <p:blipFill>
          <a:blip r:embed="rId5" cstate="print"/>
          <a:srcRect b="6449"/>
          <a:stretch>
            <a:fillRect/>
          </a:stretch>
        </p:blipFill>
        <p:spPr bwMode="auto">
          <a:xfrm>
            <a:off x="4686509" y="3919993"/>
            <a:ext cx="4155770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72630" y="404664"/>
            <a:ext cx="5790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Dubai</a:t>
            </a:r>
            <a:r>
              <a:rPr kumimoji="1"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の</a:t>
            </a:r>
            <a:r>
              <a:rPr kumimoji="1"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Transit Hotel </a:t>
            </a:r>
            <a:r>
              <a:rPr kumimoji="1"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周辺の景観</a:t>
            </a:r>
            <a:endParaRPr kumimoji="1"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4" name="Picture 2" descr="C:\Documents and Settings\YF\My Documents\My Pictures\SSCN\2014-02-12_0 Sharjah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861049"/>
            <a:ext cx="4080068" cy="2720046"/>
          </a:xfrm>
          <a:prstGeom prst="rect">
            <a:avLst/>
          </a:prstGeom>
          <a:noFill/>
        </p:spPr>
      </p:pic>
      <p:pic>
        <p:nvPicPr>
          <p:cNvPr id="5" name="Picture 3" descr="C:\Documents and Settings\YF\My Documents\My Pictures\SSCN\2014-02-12_1 Sharjah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615" y="987093"/>
            <a:ext cx="4102478" cy="2734985"/>
          </a:xfrm>
          <a:prstGeom prst="rect">
            <a:avLst/>
          </a:prstGeom>
          <a:noFill/>
        </p:spPr>
      </p:pic>
      <p:pic>
        <p:nvPicPr>
          <p:cNvPr id="6" name="Picture 4" descr="C:\Documents and Settings\YF\My Documents\My Pictures\SSCN\2014-02-12_2 Sharjah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021069"/>
            <a:ext cx="4027476" cy="2684984"/>
          </a:xfrm>
          <a:prstGeom prst="rect">
            <a:avLst/>
          </a:prstGeom>
          <a:noFill/>
        </p:spPr>
      </p:pic>
      <p:pic>
        <p:nvPicPr>
          <p:cNvPr id="1029" name="Picture 5" descr="C:\Documents and Settings\YF\My Documents\My Pictures\SSCN\2014-02-12_0 Dubai S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861049"/>
            <a:ext cx="4032448" cy="2688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93502" y="188640"/>
            <a:ext cx="4530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 smtClean="0">
                <a:latin typeface="ＭＳ ゴシック" pitchFamily="49" charset="-128"/>
                <a:ea typeface="ＭＳ ゴシック" pitchFamily="49" charset="-128"/>
              </a:rPr>
              <a:t>Sharjah</a:t>
            </a:r>
            <a:r>
              <a:rPr kumimoji="1" lang="ja-JP" altLang="en-US" sz="2800" b="1" dirty="0" smtClean="0">
                <a:latin typeface="ＭＳ ゴシック" pitchFamily="49" charset="-128"/>
                <a:ea typeface="ＭＳ ゴシック" pitchFamily="49" charset="-128"/>
              </a:rPr>
              <a:t>の</a:t>
            </a:r>
            <a:r>
              <a:rPr kumimoji="1"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Shopping Center</a:t>
            </a:r>
            <a:endParaRPr kumimoji="1" lang="ja-JP" altLang="en-US" sz="2800" b="1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9592" y="692696"/>
            <a:ext cx="72603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+mn-ea"/>
              </a:rPr>
              <a:t>Dubai</a:t>
            </a:r>
            <a:r>
              <a:rPr kumimoji="1" lang="ja-JP" altLang="en-US" sz="2000" b="1" dirty="0" smtClean="0">
                <a:latin typeface="+mn-ea"/>
              </a:rPr>
              <a:t>のホテル（</a:t>
            </a:r>
            <a:r>
              <a:rPr kumimoji="1" lang="en-US" altLang="ja-JP" sz="2000" b="1" dirty="0" smtClean="0">
                <a:latin typeface="+mn-ea"/>
              </a:rPr>
              <a:t>Crown Plaza</a:t>
            </a:r>
            <a:r>
              <a:rPr kumimoji="1" lang="ja-JP" altLang="en-US" sz="2000" b="1" dirty="0" smtClean="0">
                <a:latin typeface="+mn-ea"/>
              </a:rPr>
              <a:t>）からタクシーで</a:t>
            </a:r>
            <a:r>
              <a:rPr kumimoji="1" lang="en-US" altLang="ja-JP" sz="2000" b="1" dirty="0" smtClean="0">
                <a:latin typeface="+mn-ea"/>
              </a:rPr>
              <a:t>10</a:t>
            </a:r>
            <a:r>
              <a:rPr kumimoji="1" lang="ja-JP" altLang="en-US" sz="2000" b="1" dirty="0" smtClean="0">
                <a:latin typeface="+mn-ea"/>
              </a:rPr>
              <a:t>分位</a:t>
            </a:r>
            <a:endParaRPr kumimoji="1" lang="en-US" altLang="ja-JP" sz="2000" b="1" dirty="0" smtClean="0">
              <a:latin typeface="+mn-ea"/>
            </a:endParaRPr>
          </a:p>
          <a:p>
            <a:r>
              <a:rPr kumimoji="1" lang="ja-JP" altLang="en-US" sz="2000" b="1" dirty="0" smtClean="0">
                <a:latin typeface="+mn-ea"/>
              </a:rPr>
              <a:t>　・ペルシャ絨毯（</a:t>
            </a:r>
            <a:r>
              <a:rPr kumimoji="1" lang="en-US" altLang="ja-JP" sz="2000" b="1" dirty="0" smtClean="0">
                <a:latin typeface="+mn-ea"/>
              </a:rPr>
              <a:t>Red Sea Exhibition)</a:t>
            </a:r>
            <a:r>
              <a:rPr kumimoji="1" lang="ja-JP" altLang="en-US" sz="2000" b="1" dirty="0" smtClean="0">
                <a:latin typeface="+mn-ea"/>
              </a:rPr>
              <a:t>の店、</a:t>
            </a:r>
            <a:r>
              <a:rPr lang="en-US" altLang="ja-JP" sz="2000" b="1" dirty="0" smtClean="0">
                <a:latin typeface="+mn-ea"/>
              </a:rPr>
              <a:t>Antiques</a:t>
            </a:r>
            <a:r>
              <a:rPr lang="ja-JP" altLang="en-US" sz="2000" b="1" dirty="0" smtClean="0">
                <a:latin typeface="+mn-ea"/>
              </a:rPr>
              <a:t>の店など</a:t>
            </a:r>
            <a:endParaRPr lang="en-US" altLang="ja-JP" sz="2000" b="1" dirty="0" smtClean="0">
              <a:latin typeface="+mn-ea"/>
            </a:endParaRPr>
          </a:p>
          <a:p>
            <a:r>
              <a:rPr lang="ja-JP" altLang="en-US" sz="2000" b="1" dirty="0" smtClean="0">
                <a:latin typeface="+mn-ea"/>
              </a:rPr>
              <a:t>　・日本人に対して親近感、友好的（東洋人だから？　よいお客？）</a:t>
            </a:r>
            <a:endParaRPr lang="en-US" altLang="ja-JP" sz="2000" b="1" dirty="0" smtClean="0">
              <a:latin typeface="+mn-ea"/>
            </a:endParaRPr>
          </a:p>
        </p:txBody>
      </p:sp>
      <p:pic>
        <p:nvPicPr>
          <p:cNvPr id="5" name="Picture 3" descr="C:\Documents and Settings\YF\My Documents\My Pictures\SSCN\2014-02-12_1 Sharjah SC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571" y="1760624"/>
            <a:ext cx="3552903" cy="2368603"/>
          </a:xfrm>
          <a:prstGeom prst="rect">
            <a:avLst/>
          </a:prstGeom>
          <a:noFill/>
        </p:spPr>
      </p:pic>
      <p:pic>
        <p:nvPicPr>
          <p:cNvPr id="6" name="Picture 4" descr="C:\Documents and Settings\YF\My Documents\My Pictures\SSCN\2014-02-12_2 Sharjah SC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85008"/>
            <a:ext cx="3523420" cy="2348947"/>
          </a:xfrm>
          <a:prstGeom prst="rect">
            <a:avLst/>
          </a:prstGeom>
          <a:noFill/>
        </p:spPr>
      </p:pic>
      <p:pic>
        <p:nvPicPr>
          <p:cNvPr id="7" name="Picture 5" descr="C:\Documents and Settings\YF\My Documents\My Pictures\SSCN\2014-02-12_3 Sharjah SC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7" y="4233280"/>
            <a:ext cx="3564395" cy="2376264"/>
          </a:xfrm>
          <a:prstGeom prst="rect">
            <a:avLst/>
          </a:prstGeom>
          <a:noFill/>
        </p:spPr>
      </p:pic>
      <p:pic>
        <p:nvPicPr>
          <p:cNvPr id="2054" name="Picture 6" descr="C:\Documents and Settings\YF\My Documents\My Pictures\FSCN\2014-02-12_8 Sharjah SC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233280"/>
            <a:ext cx="3564396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148674" y="260648"/>
            <a:ext cx="484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ドバイ・シャルジャー・リヤド・ジェッダ</a:t>
            </a:r>
            <a:endParaRPr kumimoji="1" lang="ja-JP" altLang="en-US" sz="24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5851326" y="1052736"/>
            <a:ext cx="3185170" cy="2045760"/>
            <a:chOff x="5851326" y="1052736"/>
            <a:chExt cx="3185170" cy="2045760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24167" t="11254" r="11771" b="25241"/>
            <a:stretch>
              <a:fillRect/>
            </a:stretch>
          </p:blipFill>
          <p:spPr bwMode="auto">
            <a:xfrm>
              <a:off x="5851326" y="1052736"/>
              <a:ext cx="3185170" cy="2045760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sp>
          <p:nvSpPr>
            <p:cNvPr id="6" name="角丸四角形 5"/>
            <p:cNvSpPr/>
            <p:nvPr/>
          </p:nvSpPr>
          <p:spPr>
            <a:xfrm>
              <a:off x="7164288" y="2166197"/>
              <a:ext cx="288032" cy="144016"/>
            </a:xfrm>
            <a:prstGeom prst="roundRect">
              <a:avLst/>
            </a:prstGeom>
            <a:noFill/>
            <a:ln w="19050" cmpd="dbl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角丸四角形 7"/>
            <p:cNvSpPr/>
            <p:nvPr/>
          </p:nvSpPr>
          <p:spPr>
            <a:xfrm>
              <a:off x="7946850" y="1412776"/>
              <a:ext cx="360040" cy="144016"/>
            </a:xfrm>
            <a:prstGeom prst="roundRect">
              <a:avLst/>
            </a:prstGeom>
            <a:noFill/>
            <a:ln w="19050" cmpd="dbl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7716537" y="2372695"/>
              <a:ext cx="144016" cy="144016"/>
            </a:xfrm>
            <a:prstGeom prst="ellipse">
              <a:avLst/>
            </a:prstGeom>
            <a:noFill/>
            <a:ln w="19050" cmpd="dbl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107504" y="1052736"/>
            <a:ext cx="5580112" cy="5310624"/>
            <a:chOff x="107504" y="1052736"/>
            <a:chExt cx="5580112" cy="531062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504" y="1052736"/>
              <a:ext cx="5580112" cy="5310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円/楕円 10"/>
            <p:cNvSpPr/>
            <p:nvPr/>
          </p:nvSpPr>
          <p:spPr>
            <a:xfrm>
              <a:off x="4067944" y="2708920"/>
              <a:ext cx="360040" cy="216024"/>
            </a:xfrm>
            <a:prstGeom prst="ellipse">
              <a:avLst/>
            </a:prstGeom>
            <a:solidFill>
              <a:srgbClr val="FFC000">
                <a:alpha val="35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3261567" y="2583956"/>
              <a:ext cx="360040" cy="144016"/>
            </a:xfrm>
            <a:prstGeom prst="ellipse">
              <a:avLst/>
            </a:prstGeom>
            <a:solidFill>
              <a:srgbClr val="FFC000">
                <a:alpha val="33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2214788" y="2948759"/>
              <a:ext cx="360040" cy="144016"/>
            </a:xfrm>
            <a:prstGeom prst="ellipse">
              <a:avLst/>
            </a:prstGeom>
            <a:solidFill>
              <a:srgbClr val="FFC000">
                <a:alpha val="33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467544" y="3587305"/>
              <a:ext cx="360040" cy="144016"/>
            </a:xfrm>
            <a:prstGeom prst="ellipse">
              <a:avLst/>
            </a:prstGeom>
            <a:solidFill>
              <a:srgbClr val="FFC000">
                <a:alpha val="33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539552" y="2996952"/>
              <a:ext cx="360040" cy="144016"/>
            </a:xfrm>
            <a:prstGeom prst="ellipse">
              <a:avLst/>
            </a:prstGeom>
            <a:solidFill>
              <a:srgbClr val="FFC000">
                <a:alpha val="33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2719407" y="1815683"/>
              <a:ext cx="360040" cy="144016"/>
            </a:xfrm>
            <a:prstGeom prst="ellipse">
              <a:avLst/>
            </a:prstGeom>
            <a:solidFill>
              <a:srgbClr val="FFC000">
                <a:alpha val="33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5858868" y="3356992"/>
            <a:ext cx="3105620" cy="2592288"/>
            <a:chOff x="5858868" y="3356992"/>
            <a:chExt cx="3105620" cy="2592288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l="24167" t="11093" r="14809" b="10289"/>
            <a:stretch>
              <a:fillRect/>
            </a:stretch>
          </p:blipFill>
          <p:spPr bwMode="auto">
            <a:xfrm>
              <a:off x="5858868" y="3356992"/>
              <a:ext cx="3105620" cy="2592288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sp>
          <p:nvSpPr>
            <p:cNvPr id="20" name="正方形/長方形 19"/>
            <p:cNvSpPr/>
            <p:nvPr/>
          </p:nvSpPr>
          <p:spPr>
            <a:xfrm rot="1680000" flipV="1">
              <a:off x="7908766" y="5473255"/>
              <a:ext cx="661838" cy="14401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6326481" y="3815329"/>
              <a:ext cx="45719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6571083" y="4043168"/>
              <a:ext cx="45719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3748</TotalTime>
  <Words>1552</Words>
  <Application>Microsoft Office PowerPoint</Application>
  <PresentationFormat>画面に合わせる (4:3)</PresentationFormat>
  <Paragraphs>359</Paragraphs>
  <Slides>40</Slides>
  <Notes>5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1" baseType="lpstr">
      <vt:lpstr>Office テーマ</vt:lpstr>
      <vt:lpstr>イスラムの国・サウディアラビアの印象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イスラムの国・サウディアラビアの印象</dc:title>
  <dc:creator>YF</dc:creator>
  <cp:lastModifiedBy>user</cp:lastModifiedBy>
  <cp:revision>231</cp:revision>
  <dcterms:created xsi:type="dcterms:W3CDTF">2014-01-14T07:23:52Z</dcterms:created>
  <dcterms:modified xsi:type="dcterms:W3CDTF">2014-02-16T06:40:05Z</dcterms:modified>
</cp:coreProperties>
</file>