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58" r:id="rId4"/>
    <p:sldId id="259" r:id="rId5"/>
    <p:sldId id="260" r:id="rId6"/>
    <p:sldId id="261" r:id="rId7"/>
    <p:sldId id="262" r:id="rId8"/>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7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AEF408CF-B852-45AA-8A86-674FBB4D85E4}" type="datetimeFigureOut">
              <a:rPr kumimoji="1" lang="ja-JP" altLang="en-US" smtClean="0"/>
              <a:t>2014/5/28</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45041412-29BE-403C-8FF5-DB6BC44E81E6}" type="slidenum">
              <a:rPr kumimoji="1" lang="ja-JP" altLang="en-US" smtClean="0"/>
              <a:t>‹#›</a:t>
            </a:fld>
            <a:endParaRPr kumimoji="1" lang="ja-JP" altLang="en-US"/>
          </a:p>
        </p:txBody>
      </p:sp>
    </p:spTree>
    <p:extLst>
      <p:ext uri="{BB962C8B-B14F-4D97-AF65-F5344CB8AC3E}">
        <p14:creationId xmlns:p14="http://schemas.microsoft.com/office/powerpoint/2010/main" val="1088093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69345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34691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294809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209660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94006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82539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64378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221210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43822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83170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A70DC2-8797-48D7-A800-8E551153B4B0}"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47912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70DC2-8797-48D7-A800-8E551153B4B0}" type="datetimeFigureOut">
              <a:rPr kumimoji="1" lang="ja-JP" altLang="en-US" smtClean="0"/>
              <a:t>2014/5/28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DCC40-6414-450A-8E2E-3373CC694D64}" type="slidenum">
              <a:rPr kumimoji="1" lang="ja-JP" altLang="en-US" smtClean="0"/>
              <a:t>‹#›</a:t>
            </a:fld>
            <a:endParaRPr kumimoji="1" lang="ja-JP" altLang="en-US"/>
          </a:p>
        </p:txBody>
      </p:sp>
    </p:spTree>
    <p:extLst>
      <p:ext uri="{BB962C8B-B14F-4D97-AF65-F5344CB8AC3E}">
        <p14:creationId xmlns:p14="http://schemas.microsoft.com/office/powerpoint/2010/main" val="395359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accent2">
                    <a:lumMod val="75000"/>
                  </a:schemeClr>
                </a:solidFill>
                <a:latin typeface="HGP創英角ﾎﾟｯﾌﾟ体" panose="040B0A00000000000000" pitchFamily="50" charset="-128"/>
                <a:ea typeface="HGP創英角ﾎﾟｯﾌﾟ体" panose="040B0A00000000000000" pitchFamily="50" charset="-128"/>
              </a:rPr>
              <a:t>故郷を想えばこそ</a:t>
            </a:r>
            <a:endParaRPr kumimoji="1" lang="ja-JP" altLang="en-US"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a:xfrm>
            <a:off x="1524000" y="3602038"/>
            <a:ext cx="9144000" cy="2456856"/>
          </a:xfrm>
        </p:spPr>
        <p:txBody>
          <a:bodyPr>
            <a:normAutofit/>
          </a:bodyPr>
          <a:lstStyle/>
          <a:p>
            <a:r>
              <a:rPr kumimoji="1" lang="ja-JP" altLang="en-US" dirty="0" smtClean="0">
                <a:latin typeface="HGP明朝B" panose="02020800000000000000" pitchFamily="18" charset="-128"/>
                <a:ea typeface="HGP明朝B" panose="02020800000000000000" pitchFamily="18" charset="-128"/>
              </a:rPr>
              <a:t>講演：萬寳院住職石川仁徳様</a:t>
            </a:r>
            <a:endParaRPr kumimoji="1" lang="en-US" altLang="ja-JP" dirty="0" smtClean="0">
              <a:latin typeface="HGP明朝B" panose="02020800000000000000" pitchFamily="18" charset="-128"/>
              <a:ea typeface="HGP明朝B" panose="02020800000000000000" pitchFamily="18" charset="-128"/>
            </a:endParaRPr>
          </a:p>
          <a:p>
            <a:endParaRPr lang="en-US" altLang="ja-JP" dirty="0" smtClean="0"/>
          </a:p>
          <a:p>
            <a:r>
              <a:rPr lang="ja-JP" altLang="en-US" sz="1600" dirty="0" smtClean="0">
                <a:latin typeface="HGP明朝B" panose="02020800000000000000" pitchFamily="18" charset="-128"/>
                <a:ea typeface="HGP明朝B" panose="02020800000000000000" pitchFamily="18" charset="-128"/>
              </a:rPr>
              <a:t>日時：平成２６年６月１日（日曜日）１時半～</a:t>
            </a:r>
            <a:endParaRPr lang="en-US" altLang="ja-JP" sz="1600" dirty="0" smtClean="0">
              <a:latin typeface="HGP明朝B" panose="02020800000000000000" pitchFamily="18" charset="-128"/>
              <a:ea typeface="HGP明朝B" panose="02020800000000000000" pitchFamily="18" charset="-128"/>
            </a:endParaRPr>
          </a:p>
          <a:p>
            <a:r>
              <a:rPr lang="ja-JP" altLang="en-US" sz="1600" dirty="0" smtClean="0">
                <a:latin typeface="HGP明朝B" panose="02020800000000000000" pitchFamily="18" charset="-128"/>
                <a:ea typeface="HGP明朝B" panose="02020800000000000000" pitchFamily="18" charset="-128"/>
              </a:rPr>
              <a:t>於：国際文化会館講堂</a:t>
            </a:r>
            <a:endParaRPr lang="en-US" altLang="ja-JP" sz="1600" dirty="0" smtClean="0">
              <a:latin typeface="HGP明朝B" panose="02020800000000000000" pitchFamily="18" charset="-128"/>
              <a:ea typeface="HGP明朝B" panose="02020800000000000000" pitchFamily="18" charset="-128"/>
            </a:endParaRPr>
          </a:p>
          <a:p>
            <a:endParaRPr lang="en-US" altLang="ja-JP" sz="1600" dirty="0" smtClean="0">
              <a:latin typeface="HGP明朝B" panose="02020800000000000000" pitchFamily="18" charset="-128"/>
              <a:ea typeface="HGP明朝B" panose="02020800000000000000" pitchFamily="18" charset="-128"/>
            </a:endParaRPr>
          </a:p>
          <a:p>
            <a:r>
              <a:rPr lang="ja-JP" altLang="en-US" sz="1400" dirty="0" smtClean="0">
                <a:latin typeface="HGP明朝B" panose="02020800000000000000" pitchFamily="18" charset="-128"/>
                <a:ea typeface="HGP明朝B" panose="02020800000000000000" pitchFamily="18" charset="-128"/>
              </a:rPr>
              <a:t>ＮＰＯつくしく</a:t>
            </a:r>
            <a:r>
              <a:rPr lang="ja-JP" altLang="en-US" sz="1400" dirty="0" err="1" smtClean="0">
                <a:latin typeface="HGP明朝B" panose="02020800000000000000" pitchFamily="18" charset="-128"/>
                <a:ea typeface="HGP明朝B" panose="02020800000000000000" pitchFamily="18" charset="-128"/>
              </a:rPr>
              <a:t>らぶ</a:t>
            </a:r>
            <a:r>
              <a:rPr lang="ja-JP" altLang="en-US" sz="1400" dirty="0" smtClean="0">
                <a:latin typeface="HGP明朝B" panose="02020800000000000000" pitchFamily="18" charset="-128"/>
                <a:ea typeface="HGP明朝B" panose="02020800000000000000" pitchFamily="18" charset="-128"/>
              </a:rPr>
              <a:t>・ＧＰの宝箱</a:t>
            </a:r>
            <a:endParaRPr lang="en-US" altLang="ja-JP" sz="1400" dirty="0" smtClean="0">
              <a:latin typeface="HGP明朝B" panose="02020800000000000000" pitchFamily="18" charset="-128"/>
              <a:ea typeface="HGP明朝B" panose="02020800000000000000" pitchFamily="18" charset="-128"/>
            </a:endParaRPr>
          </a:p>
          <a:p>
            <a:endParaRPr lang="en-US" altLang="ja-JP" dirty="0"/>
          </a:p>
        </p:txBody>
      </p:sp>
    </p:spTree>
    <p:extLst>
      <p:ext uri="{BB962C8B-B14F-4D97-AF65-F5344CB8AC3E}">
        <p14:creationId xmlns:p14="http://schemas.microsoft.com/office/powerpoint/2010/main" val="13564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石川仁徳ご住職について</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石川住職は平成７年に仙台より東松島に移住し、前住職のお父上の後を継いで、平成１７年より萬寳院住職を務めている。仏道修行を始めたのは千葉県の柴山にある寺院。</a:t>
            </a:r>
            <a:endParaRPr kumimoji="1" lang="en-US" altLang="ja-JP" dirty="0" smtClean="0"/>
          </a:p>
          <a:p>
            <a:pPr marL="0" indent="0">
              <a:buNone/>
            </a:pPr>
            <a:r>
              <a:rPr kumimoji="1" lang="ja-JP" altLang="en-US" dirty="0" smtClean="0"/>
              <a:t>　昨年３月１１日は仙台在住の妹さんがたまたま東松島に来ており不幸にも津波に巻き込まれた。石川住職は車の中の妹さんから助けを求める最後の声を聞いた。引き揚げられた遺体は骨折がひどかった。</a:t>
            </a:r>
            <a:endParaRPr kumimoji="1" lang="en-US" altLang="ja-JP" dirty="0" smtClean="0"/>
          </a:p>
          <a:p>
            <a:pPr marL="0" indent="0">
              <a:buNone/>
            </a:pPr>
            <a:r>
              <a:rPr kumimoji="1" lang="ja-JP" altLang="en-US" dirty="0" smtClean="0"/>
              <a:t>御母上はやはり津波に呑まれ、いまだにご遺体は発見されていない。</a:t>
            </a:r>
            <a:endParaRPr kumimoji="1" lang="en-US" altLang="ja-JP" dirty="0" smtClean="0"/>
          </a:p>
          <a:p>
            <a:pPr marL="0" indent="0">
              <a:buNone/>
            </a:pPr>
            <a:r>
              <a:rPr lang="ja-JP" altLang="en-US" dirty="0" smtClean="0"/>
              <a:t>石川住職自身が海につかり遺体を引き揚げた。どの遺体も打撲で骨折がひどかった。海面下は地獄であった。</a:t>
            </a:r>
            <a:endParaRPr lang="en-US" altLang="ja-JP" dirty="0" smtClean="0"/>
          </a:p>
          <a:p>
            <a:pPr marL="0" indent="0">
              <a:buNone/>
            </a:pPr>
            <a:r>
              <a:rPr kumimoji="1" lang="ja-JP" altLang="en-US" dirty="0" smtClean="0"/>
              <a:t>３月１１日の夜一夜を茫然と過ごしたが、翌日から精力的に被災者の救済活動を始めた。２０歳から</a:t>
            </a:r>
            <a:r>
              <a:rPr lang="ja-JP" altLang="en-US" dirty="0" smtClean="0"/>
              <a:t>仏道修行を始めた今年３２歳のご子息は、昨年、本山（比叡山延暦寺）から千日回峰行の登竜門と言われる百日行を許可されたが、その直後に震災が起こり断念。萬寳院の再建の資金を蓄えるために一旦還俗し建設会社社員（金剛組）として働いている。　　（</a:t>
            </a:r>
            <a:r>
              <a:rPr lang="en-US" altLang="ja-JP" dirty="0" smtClean="0"/>
              <a:t>2012</a:t>
            </a:r>
            <a:r>
              <a:rPr lang="ja-JP" altLang="en-US" dirty="0" smtClean="0"/>
              <a:t>年１０月　千葉在住　大木雅文氏記）</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79542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6051"/>
          </a:xfrm>
        </p:spPr>
        <p:txBody>
          <a:bodyPr>
            <a:normAutofit fontScale="90000"/>
          </a:bodyPr>
          <a:lstStyle/>
          <a:p>
            <a:r>
              <a:rPr lang="ja-JP" altLang="en-US" dirty="0" smtClean="0"/>
              <a:t>震災津波直後とそれから</a:t>
            </a:r>
            <a:endParaRPr kumimoji="1" lang="ja-JP" altLang="en-US" dirty="0"/>
          </a:p>
        </p:txBody>
      </p:sp>
      <p:sp>
        <p:nvSpPr>
          <p:cNvPr id="3" name="縦書きテキスト プレースホルダー 2"/>
          <p:cNvSpPr>
            <a:spLocks noGrp="1"/>
          </p:cNvSpPr>
          <p:nvPr>
            <p:ph type="body" orient="vert" idx="1"/>
          </p:nvPr>
        </p:nvSpPr>
        <p:spPr>
          <a:xfrm>
            <a:off x="926002" y="747422"/>
            <a:ext cx="10515600" cy="5230758"/>
          </a:xfrm>
        </p:spPr>
        <p:txBody>
          <a:bodyPr/>
          <a:lstStyle/>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601" y="740992"/>
            <a:ext cx="5059102" cy="2845744"/>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0364"/>
          <a:stretch/>
        </p:blipFill>
        <p:spPr>
          <a:xfrm>
            <a:off x="956235" y="999985"/>
            <a:ext cx="2908202" cy="1825003"/>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5370" r="5860"/>
          <a:stretch/>
        </p:blipFill>
        <p:spPr>
          <a:xfrm>
            <a:off x="7252782" y="2617101"/>
            <a:ext cx="2701388" cy="1711760"/>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8049" t="1735" r="11463" b="-1735"/>
          <a:stretch/>
        </p:blipFill>
        <p:spPr>
          <a:xfrm>
            <a:off x="1937278" y="2572198"/>
            <a:ext cx="2623930" cy="1833769"/>
          </a:xfrm>
          <a:prstGeom prst="rect">
            <a:avLst/>
          </a:prstGeom>
        </p:spPr>
      </p:pic>
      <p:pic>
        <p:nvPicPr>
          <p:cNvPr id="8" name="図 7"/>
          <p:cNvPicPr>
            <a:picLocks noChangeAspect="1"/>
          </p:cNvPicPr>
          <p:nvPr/>
        </p:nvPicPr>
        <p:blipFill rotWithShape="1">
          <a:blip r:embed="rId6" cstate="print">
            <a:extLst>
              <a:ext uri="{28A0092B-C50C-407E-A947-70E740481C1C}">
                <a14:useLocalDpi xmlns:a14="http://schemas.microsoft.com/office/drawing/2010/main" val="0"/>
              </a:ext>
            </a:extLst>
          </a:blip>
          <a:srcRect l="7606" r="4729"/>
          <a:stretch/>
        </p:blipFill>
        <p:spPr>
          <a:xfrm>
            <a:off x="8440828" y="929596"/>
            <a:ext cx="2727297" cy="1749946"/>
          </a:xfrm>
          <a:prstGeom prst="rect">
            <a:avLst/>
          </a:prstGeom>
        </p:spPr>
      </p:pic>
      <p:pic>
        <p:nvPicPr>
          <p:cNvPr id="13" name="図 12"/>
          <p:cNvPicPr>
            <a:picLocks noChangeAspect="1"/>
          </p:cNvPicPr>
          <p:nvPr/>
        </p:nvPicPr>
        <p:blipFill rotWithShape="1">
          <a:blip r:embed="rId7" cstate="print">
            <a:extLst>
              <a:ext uri="{28A0092B-C50C-407E-A947-70E740481C1C}">
                <a14:useLocalDpi xmlns:a14="http://schemas.microsoft.com/office/drawing/2010/main" val="0"/>
              </a:ext>
            </a:extLst>
          </a:blip>
          <a:srcRect l="7957" r="3449"/>
          <a:stretch/>
        </p:blipFill>
        <p:spPr>
          <a:xfrm>
            <a:off x="729975" y="4147257"/>
            <a:ext cx="3360722" cy="2133782"/>
          </a:xfrm>
          <a:prstGeom prst="rect">
            <a:avLst/>
          </a:prstGeom>
        </p:spPr>
      </p:pic>
      <p:pic>
        <p:nvPicPr>
          <p:cNvPr id="14" name="図 13"/>
          <p:cNvPicPr>
            <a:picLocks noChangeAspect="1"/>
          </p:cNvPicPr>
          <p:nvPr/>
        </p:nvPicPr>
        <p:blipFill rotWithShape="1">
          <a:blip r:embed="rId8" cstate="print">
            <a:extLst>
              <a:ext uri="{28A0092B-C50C-407E-A947-70E740481C1C}">
                <a14:useLocalDpi xmlns:a14="http://schemas.microsoft.com/office/drawing/2010/main" val="0"/>
              </a:ext>
            </a:extLst>
          </a:blip>
          <a:srcRect l="6486" r="5021"/>
          <a:stretch/>
        </p:blipFill>
        <p:spPr>
          <a:xfrm>
            <a:off x="4061926" y="4483073"/>
            <a:ext cx="3363401" cy="2137907"/>
          </a:xfrm>
          <a:prstGeom prst="rect">
            <a:avLst/>
          </a:prstGeom>
        </p:spPr>
      </p:pic>
      <p:pic>
        <p:nvPicPr>
          <p:cNvPr id="15" name="図 14"/>
          <p:cNvPicPr>
            <a:picLocks noChangeAspect="1"/>
          </p:cNvPicPr>
          <p:nvPr/>
        </p:nvPicPr>
        <p:blipFill rotWithShape="1">
          <a:blip r:embed="rId9" cstate="print">
            <a:extLst>
              <a:ext uri="{28A0092B-C50C-407E-A947-70E740481C1C}">
                <a14:useLocalDpi xmlns:a14="http://schemas.microsoft.com/office/drawing/2010/main" val="0"/>
              </a:ext>
            </a:extLst>
          </a:blip>
          <a:srcRect l="12144" r="8287"/>
          <a:stretch/>
        </p:blipFill>
        <p:spPr>
          <a:xfrm>
            <a:off x="7760928" y="4300819"/>
            <a:ext cx="3282043" cy="2320161"/>
          </a:xfrm>
          <a:prstGeom prst="rect">
            <a:avLst/>
          </a:prstGeom>
        </p:spPr>
      </p:pic>
    </p:spTree>
    <p:extLst>
      <p:ext uri="{BB962C8B-B14F-4D97-AF65-F5344CB8AC3E}">
        <p14:creationId xmlns:p14="http://schemas.microsoft.com/office/powerpoint/2010/main" val="135212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6750" y="112033"/>
            <a:ext cx="3497036" cy="508454"/>
          </a:xfrm>
        </p:spPr>
        <p:txBody>
          <a:bodyPr>
            <a:normAutofit fontScale="90000"/>
          </a:bodyPr>
          <a:lstStyle/>
          <a:p>
            <a:r>
              <a:rPr lang="ja-JP" altLang="en-US" dirty="0"/>
              <a:t>復興</a:t>
            </a:r>
            <a:r>
              <a:rPr lang="ja-JP" altLang="en-US" dirty="0" smtClean="0"/>
              <a:t>へむけて</a:t>
            </a:r>
            <a:endParaRPr kumimoji="1" lang="ja-JP" altLang="en-US" dirty="0"/>
          </a:p>
        </p:txBody>
      </p:sp>
      <p:sp>
        <p:nvSpPr>
          <p:cNvPr id="3" name="縦書きテキスト プレースホルダー 2"/>
          <p:cNvSpPr>
            <a:spLocks noGrp="1"/>
          </p:cNvSpPr>
          <p:nvPr>
            <p:ph type="body" orient="vert" idx="1"/>
          </p:nvPr>
        </p:nvSpPr>
        <p:spPr>
          <a:xfrm>
            <a:off x="838200" y="620487"/>
            <a:ext cx="10515600" cy="5556476"/>
          </a:xfrm>
        </p:spPr>
        <p:txBody>
          <a:bodyPr/>
          <a:lstStyle/>
          <a:p>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3198" r="6346"/>
          <a:stretch/>
        </p:blipFill>
        <p:spPr>
          <a:xfrm>
            <a:off x="922562" y="683586"/>
            <a:ext cx="3306535" cy="2235432"/>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3134" r="5069"/>
          <a:stretch/>
        </p:blipFill>
        <p:spPr>
          <a:xfrm>
            <a:off x="922562" y="2962019"/>
            <a:ext cx="4513818" cy="310404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9652" r="4696"/>
          <a:stretch/>
        </p:blipFill>
        <p:spPr>
          <a:xfrm>
            <a:off x="5243346" y="620487"/>
            <a:ext cx="2883683" cy="2144117"/>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16557"/>
          <a:stretch/>
        </p:blipFill>
        <p:spPr>
          <a:xfrm>
            <a:off x="7991990" y="524103"/>
            <a:ext cx="2756807" cy="1850741"/>
          </a:xfrm>
          <a:prstGeom prst="rect">
            <a:avLst/>
          </a:prstGeom>
        </p:spPr>
      </p:pic>
      <p:pic>
        <p:nvPicPr>
          <p:cNvPr id="8" name="図 7"/>
          <p:cNvPicPr>
            <a:picLocks noChangeAspect="1"/>
          </p:cNvPicPr>
          <p:nvPr/>
        </p:nvPicPr>
        <p:blipFill rotWithShape="1">
          <a:blip r:embed="rId6" cstate="print">
            <a:extLst>
              <a:ext uri="{28A0092B-C50C-407E-A947-70E740481C1C}">
                <a14:useLocalDpi xmlns:a14="http://schemas.microsoft.com/office/drawing/2010/main" val="0"/>
              </a:ext>
            </a:extLst>
          </a:blip>
          <a:srcRect l="13937"/>
          <a:stretch/>
        </p:blipFill>
        <p:spPr>
          <a:xfrm>
            <a:off x="5747655" y="3802743"/>
            <a:ext cx="3485116" cy="2277836"/>
          </a:xfrm>
          <a:prstGeom prst="rect">
            <a:avLst/>
          </a:prstGeom>
        </p:spPr>
      </p:pic>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l="18712" r="5899"/>
          <a:stretch/>
        </p:blipFill>
        <p:spPr>
          <a:xfrm>
            <a:off x="9370394" y="4154602"/>
            <a:ext cx="2375808" cy="1772670"/>
          </a:xfrm>
          <a:prstGeom prst="rect">
            <a:avLst/>
          </a:prstGeom>
        </p:spPr>
      </p:pic>
      <p:pic>
        <p:nvPicPr>
          <p:cNvPr id="10" name="図 9"/>
          <p:cNvPicPr>
            <a:picLocks noChangeAspect="1"/>
          </p:cNvPicPr>
          <p:nvPr/>
        </p:nvPicPr>
        <p:blipFill rotWithShape="1">
          <a:blip r:embed="rId8" cstate="print">
            <a:extLst>
              <a:ext uri="{28A0092B-C50C-407E-A947-70E740481C1C}">
                <a14:useLocalDpi xmlns:a14="http://schemas.microsoft.com/office/drawing/2010/main" val="0"/>
              </a:ext>
            </a:extLst>
          </a:blip>
          <a:srcRect l="14474" r="6908" b="20267"/>
          <a:stretch/>
        </p:blipFill>
        <p:spPr>
          <a:xfrm>
            <a:off x="6699052" y="1928303"/>
            <a:ext cx="3902530" cy="2226299"/>
          </a:xfrm>
          <a:prstGeom prst="rect">
            <a:avLst/>
          </a:prstGeom>
        </p:spPr>
      </p:pic>
    </p:spTree>
    <p:extLst>
      <p:ext uri="{BB962C8B-B14F-4D97-AF65-F5344CB8AC3E}">
        <p14:creationId xmlns:p14="http://schemas.microsoft.com/office/powerpoint/2010/main" val="283982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61496"/>
          </a:xfrm>
        </p:spPr>
        <p:txBody>
          <a:bodyPr>
            <a:normAutofit fontScale="90000"/>
          </a:bodyPr>
          <a:lstStyle/>
          <a:p>
            <a:r>
              <a:rPr lang="ja-JP" altLang="en-US" dirty="0" smtClean="0"/>
              <a:t>サポート活動</a:t>
            </a:r>
            <a:endParaRPr kumimoji="1" lang="ja-JP" altLang="en-US" dirty="0"/>
          </a:p>
        </p:txBody>
      </p:sp>
      <p:sp>
        <p:nvSpPr>
          <p:cNvPr id="3" name="縦書きテキスト プレースホルダー 2"/>
          <p:cNvSpPr>
            <a:spLocks noGrp="1"/>
          </p:cNvSpPr>
          <p:nvPr>
            <p:ph type="body" orient="vert" idx="1"/>
          </p:nvPr>
        </p:nvSpPr>
        <p:spPr>
          <a:xfrm>
            <a:off x="838200" y="832757"/>
            <a:ext cx="10515600" cy="5344206"/>
          </a:xfrm>
        </p:spPr>
        <p:txBody>
          <a:bodyPr/>
          <a:lstStyle/>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571" y="804437"/>
            <a:ext cx="2792185" cy="1570604"/>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4875" r="8655"/>
          <a:stretch/>
        </p:blipFill>
        <p:spPr>
          <a:xfrm>
            <a:off x="831396" y="2250586"/>
            <a:ext cx="3077936" cy="2264059"/>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2081" t="-795" r="4251" b="795"/>
          <a:stretch/>
        </p:blipFill>
        <p:spPr>
          <a:xfrm>
            <a:off x="831396" y="4455148"/>
            <a:ext cx="2773092" cy="1864330"/>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29545" r="17770"/>
          <a:stretch/>
        </p:blipFill>
        <p:spPr>
          <a:xfrm rot="10800000">
            <a:off x="3850125" y="3590312"/>
            <a:ext cx="2287877" cy="2200398"/>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0087" y="920554"/>
            <a:ext cx="3929145" cy="2210144"/>
          </a:xfrm>
          <a:prstGeom prst="rect">
            <a:avLst/>
          </a:prstGeom>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r="22201"/>
          <a:stretch/>
        </p:blipFill>
        <p:spPr>
          <a:xfrm rot="5400000">
            <a:off x="5740658" y="3615840"/>
            <a:ext cx="2869112" cy="2074423"/>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2426" y="3080089"/>
            <a:ext cx="2862972" cy="1610422"/>
          </a:xfrm>
          <a:prstGeom prst="rect">
            <a:avLst/>
          </a:prstGeom>
        </p:spPr>
      </p:pic>
      <p:pic>
        <p:nvPicPr>
          <p:cNvPr id="13" name="図 12"/>
          <p:cNvPicPr>
            <a:picLocks noChangeAspect="1"/>
          </p:cNvPicPr>
          <p:nvPr/>
        </p:nvPicPr>
        <p:blipFill rotWithShape="1">
          <a:blip r:embed="rId9" cstate="print">
            <a:extLst>
              <a:ext uri="{28A0092B-C50C-407E-A947-70E740481C1C}">
                <a14:useLocalDpi xmlns:a14="http://schemas.microsoft.com/office/drawing/2010/main" val="0"/>
              </a:ext>
            </a:extLst>
          </a:blip>
          <a:srcRect l="16282" r="4779"/>
          <a:stretch/>
        </p:blipFill>
        <p:spPr>
          <a:xfrm>
            <a:off x="8397450" y="1030647"/>
            <a:ext cx="2784022" cy="1983801"/>
          </a:xfrm>
          <a:prstGeom prst="rect">
            <a:avLst/>
          </a:prstGeom>
        </p:spPr>
      </p:pic>
      <p:pic>
        <p:nvPicPr>
          <p:cNvPr id="14" name="図 13"/>
          <p:cNvPicPr>
            <a:picLocks noChangeAspect="1"/>
          </p:cNvPicPr>
          <p:nvPr/>
        </p:nvPicPr>
        <p:blipFill rotWithShape="1">
          <a:blip r:embed="rId10" cstate="print">
            <a:extLst>
              <a:ext uri="{28A0092B-C50C-407E-A947-70E740481C1C}">
                <a14:useLocalDpi xmlns:a14="http://schemas.microsoft.com/office/drawing/2010/main" val="0"/>
              </a:ext>
            </a:extLst>
          </a:blip>
          <a:srcRect l="23806"/>
          <a:stretch/>
        </p:blipFill>
        <p:spPr>
          <a:xfrm>
            <a:off x="8633705" y="4732724"/>
            <a:ext cx="2083922" cy="1538458"/>
          </a:xfrm>
          <a:prstGeom prst="rect">
            <a:avLst/>
          </a:prstGeom>
        </p:spPr>
      </p:pic>
    </p:spTree>
    <p:extLst>
      <p:ext uri="{BB962C8B-B14F-4D97-AF65-F5344CB8AC3E}">
        <p14:creationId xmlns:p14="http://schemas.microsoft.com/office/powerpoint/2010/main" val="1622605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98200"/>
          </a:xfrm>
        </p:spPr>
        <p:txBody>
          <a:bodyPr>
            <a:normAutofit fontScale="90000"/>
          </a:bodyPr>
          <a:lstStyle/>
          <a:p>
            <a:r>
              <a:rPr kumimoji="1" lang="ja-JP" altLang="en-US" dirty="0" smtClean="0"/>
              <a:t>自立への道</a:t>
            </a:r>
            <a:endParaRPr kumimoji="1" lang="ja-JP" altLang="en-US" dirty="0"/>
          </a:p>
        </p:txBody>
      </p:sp>
      <p:sp>
        <p:nvSpPr>
          <p:cNvPr id="3" name="縦書きテキスト プレースホルダー 2"/>
          <p:cNvSpPr>
            <a:spLocks noGrp="1"/>
          </p:cNvSpPr>
          <p:nvPr>
            <p:ph type="body" orient="vert" idx="1"/>
          </p:nvPr>
        </p:nvSpPr>
        <p:spPr>
          <a:xfrm>
            <a:off x="838200" y="763326"/>
            <a:ext cx="10515600" cy="5413637"/>
          </a:xfrm>
        </p:spPr>
        <p:txBody>
          <a:bodyPr/>
          <a:lstStyle/>
          <a:p>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7189" r="6700"/>
          <a:stretch/>
        </p:blipFill>
        <p:spPr>
          <a:xfrm rot="5400000">
            <a:off x="257384" y="1739949"/>
            <a:ext cx="3820485" cy="2495638"/>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703" t="-1431" r="3704" b="1431"/>
          <a:stretch/>
        </p:blipFill>
        <p:spPr>
          <a:xfrm rot="5400000">
            <a:off x="7071762" y="1801148"/>
            <a:ext cx="5489171" cy="3371069"/>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3203" r="4703"/>
          <a:stretch/>
        </p:blipFill>
        <p:spPr>
          <a:xfrm>
            <a:off x="3415446" y="2496709"/>
            <a:ext cx="4781842" cy="3276514"/>
          </a:xfrm>
          <a:prstGeom prst="rect">
            <a:avLst/>
          </a:prstGeom>
        </p:spPr>
      </p:pic>
    </p:spTree>
    <p:extLst>
      <p:ext uri="{BB962C8B-B14F-4D97-AF65-F5344CB8AC3E}">
        <p14:creationId xmlns:p14="http://schemas.microsoft.com/office/powerpoint/2010/main" val="3663817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1892" y="151075"/>
            <a:ext cx="9144000" cy="1319917"/>
          </a:xfrm>
        </p:spPr>
        <p:txBody>
          <a:bodyPr>
            <a:normAutofit/>
          </a:bodyPr>
          <a:lstStyle/>
          <a:p>
            <a:r>
              <a:rPr kumimoji="1" lang="ja-JP" altLang="en-US" sz="4400" dirty="0" smtClean="0">
                <a:solidFill>
                  <a:schemeClr val="accent2">
                    <a:lumMod val="75000"/>
                  </a:schemeClr>
                </a:solidFill>
              </a:rPr>
              <a:t>励まし、励まされ。</a:t>
            </a:r>
            <a:r>
              <a:rPr kumimoji="1" lang="en-US" altLang="ja-JP" sz="4400" dirty="0" smtClean="0">
                <a:solidFill>
                  <a:schemeClr val="accent2">
                    <a:lumMod val="75000"/>
                  </a:schemeClr>
                </a:solidFill>
              </a:rPr>
              <a:t/>
            </a:r>
            <a:br>
              <a:rPr kumimoji="1" lang="en-US" altLang="ja-JP" sz="4400" dirty="0" smtClean="0">
                <a:solidFill>
                  <a:schemeClr val="accent2">
                    <a:lumMod val="75000"/>
                  </a:schemeClr>
                </a:solidFill>
              </a:rPr>
            </a:br>
            <a:r>
              <a:rPr lang="ja-JP" altLang="en-US" sz="4400" dirty="0" smtClean="0">
                <a:solidFill>
                  <a:schemeClr val="accent2">
                    <a:lumMod val="75000"/>
                  </a:schemeClr>
                </a:solidFill>
              </a:rPr>
              <a:t>いまだからこそ、これから！</a:t>
            </a:r>
            <a:endParaRPr kumimoji="1" lang="ja-JP" altLang="en-US" sz="4400" dirty="0">
              <a:solidFill>
                <a:schemeClr val="accent2">
                  <a:lumMod val="75000"/>
                </a:schemeClr>
              </a:solidFill>
            </a:endParaRPr>
          </a:p>
        </p:txBody>
      </p:sp>
      <p:sp>
        <p:nvSpPr>
          <p:cNvPr id="3" name="サブタイトル 2"/>
          <p:cNvSpPr>
            <a:spLocks noGrp="1"/>
          </p:cNvSpPr>
          <p:nvPr>
            <p:ph type="subTitle" idx="1"/>
          </p:nvPr>
        </p:nvSpPr>
        <p:spPr>
          <a:xfrm>
            <a:off x="1524000" y="1407381"/>
            <a:ext cx="9144000" cy="3850419"/>
          </a:xfrm>
        </p:spPr>
        <p:txBody>
          <a:bodyPr/>
          <a:lstStyle/>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3303" y="2286991"/>
            <a:ext cx="3927944" cy="2209469"/>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4487" r="2179"/>
          <a:stretch/>
        </p:blipFill>
        <p:spPr>
          <a:xfrm>
            <a:off x="2978096" y="4476584"/>
            <a:ext cx="3323645" cy="2243459"/>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3955"/>
          <a:stretch/>
        </p:blipFill>
        <p:spPr>
          <a:xfrm>
            <a:off x="6502791" y="4476584"/>
            <a:ext cx="3444787" cy="2251957"/>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498285" y="2061126"/>
            <a:ext cx="3069203" cy="1726427"/>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837" y="1855434"/>
            <a:ext cx="3486594" cy="1961209"/>
          </a:xfrm>
          <a:prstGeom prst="rect">
            <a:avLst/>
          </a:prstGeom>
        </p:spPr>
      </p:pic>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l="3278" r="4775"/>
          <a:stretch/>
        </p:blipFill>
        <p:spPr>
          <a:xfrm rot="5400000">
            <a:off x="7928860" y="2006460"/>
            <a:ext cx="3267983" cy="1999256"/>
          </a:xfrm>
          <a:prstGeom prst="rect">
            <a:avLst/>
          </a:prstGeom>
        </p:spPr>
      </p:pic>
    </p:spTree>
    <p:extLst>
      <p:ext uri="{BB962C8B-B14F-4D97-AF65-F5344CB8AC3E}">
        <p14:creationId xmlns:p14="http://schemas.microsoft.com/office/powerpoint/2010/main" val="319186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103</Words>
  <Application>Microsoft Office PowerPoint</Application>
  <PresentationFormat>ワイド画面</PresentationFormat>
  <Paragraphs>18</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HGP創英角ﾎﾟｯﾌﾟ体</vt:lpstr>
      <vt:lpstr>HGP明朝B</vt:lpstr>
      <vt:lpstr>ＭＳ Ｐゴシック</vt:lpstr>
      <vt:lpstr>Arial</vt:lpstr>
      <vt:lpstr>Calibri</vt:lpstr>
      <vt:lpstr>Calibri Light</vt:lpstr>
      <vt:lpstr>Office テーマ</vt:lpstr>
      <vt:lpstr>故郷を想えばこそ</vt:lpstr>
      <vt:lpstr>石川仁徳ご住職について</vt:lpstr>
      <vt:lpstr>震災津波直後とそれから</vt:lpstr>
      <vt:lpstr>復興へむけて</vt:lpstr>
      <vt:lpstr>サポート活動</vt:lpstr>
      <vt:lpstr>自立への道</vt:lpstr>
      <vt:lpstr>励まし、励まされ。 いまだからこそ、これから！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故郷を想えばこそ</dc:title>
  <dc:creator>高松泰代</dc:creator>
  <cp:lastModifiedBy>高松泰代</cp:lastModifiedBy>
  <cp:revision>13</cp:revision>
  <cp:lastPrinted>2014-05-28T08:06:12Z</cp:lastPrinted>
  <dcterms:created xsi:type="dcterms:W3CDTF">2014-05-28T07:00:14Z</dcterms:created>
  <dcterms:modified xsi:type="dcterms:W3CDTF">2014-05-28T08:36:44Z</dcterms:modified>
</cp:coreProperties>
</file>